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 id="2147483842" r:id="rId2"/>
    <p:sldMasterId id="2147483919" r:id="rId3"/>
    <p:sldMasterId id="2147483848" r:id="rId4"/>
  </p:sldMasterIdLst>
  <p:notesMasterIdLst>
    <p:notesMasterId r:id="rId68"/>
  </p:notesMasterIdLst>
  <p:handoutMasterIdLst>
    <p:handoutMasterId r:id="rId69"/>
  </p:handoutMasterIdLst>
  <p:sldIdLst>
    <p:sldId id="306" r:id="rId5"/>
    <p:sldId id="272" r:id="rId6"/>
    <p:sldId id="303" r:id="rId7"/>
    <p:sldId id="343" r:id="rId8"/>
    <p:sldId id="344" r:id="rId9"/>
    <p:sldId id="341" r:id="rId10"/>
    <p:sldId id="362" r:id="rId11"/>
    <p:sldId id="363" r:id="rId12"/>
    <p:sldId id="347" r:id="rId13"/>
    <p:sldId id="348" r:id="rId14"/>
    <p:sldId id="350" r:id="rId15"/>
    <p:sldId id="364" r:id="rId16"/>
    <p:sldId id="351" r:id="rId17"/>
    <p:sldId id="352" r:id="rId18"/>
    <p:sldId id="353" r:id="rId19"/>
    <p:sldId id="354" r:id="rId20"/>
    <p:sldId id="355" r:id="rId21"/>
    <p:sldId id="356" r:id="rId22"/>
    <p:sldId id="391" r:id="rId23"/>
    <p:sldId id="393" r:id="rId24"/>
    <p:sldId id="394" r:id="rId25"/>
    <p:sldId id="361" r:id="rId26"/>
    <p:sldId id="357" r:id="rId27"/>
    <p:sldId id="365" r:id="rId28"/>
    <p:sldId id="358" r:id="rId29"/>
    <p:sldId id="359" r:id="rId30"/>
    <p:sldId id="360" r:id="rId31"/>
    <p:sldId id="327" r:id="rId32"/>
    <p:sldId id="396" r:id="rId33"/>
    <p:sldId id="328" r:id="rId34"/>
    <p:sldId id="366" r:id="rId35"/>
    <p:sldId id="368" r:id="rId36"/>
    <p:sldId id="369" r:id="rId37"/>
    <p:sldId id="370" r:id="rId38"/>
    <p:sldId id="371" r:id="rId39"/>
    <p:sldId id="372" r:id="rId40"/>
    <p:sldId id="395" r:id="rId41"/>
    <p:sldId id="367" r:id="rId42"/>
    <p:sldId id="373" r:id="rId43"/>
    <p:sldId id="374" r:id="rId44"/>
    <p:sldId id="375" r:id="rId45"/>
    <p:sldId id="376" r:id="rId46"/>
    <p:sldId id="377" r:id="rId47"/>
    <p:sldId id="392" r:id="rId48"/>
    <p:sldId id="398" r:id="rId49"/>
    <p:sldId id="349" r:id="rId50"/>
    <p:sldId id="378" r:id="rId51"/>
    <p:sldId id="379" r:id="rId52"/>
    <p:sldId id="380" r:id="rId53"/>
    <p:sldId id="381" r:id="rId54"/>
    <p:sldId id="383" r:id="rId55"/>
    <p:sldId id="382" r:id="rId56"/>
    <p:sldId id="384" r:id="rId57"/>
    <p:sldId id="399" r:id="rId58"/>
    <p:sldId id="386" r:id="rId59"/>
    <p:sldId id="385" r:id="rId60"/>
    <p:sldId id="387" r:id="rId61"/>
    <p:sldId id="388" r:id="rId62"/>
    <p:sldId id="390" r:id="rId63"/>
    <p:sldId id="400" r:id="rId64"/>
    <p:sldId id="338" r:id="rId65"/>
    <p:sldId id="296" r:id="rId66"/>
    <p:sldId id="295" r:id="rId67"/>
  </p:sldIdLst>
  <p:sldSz cx="12195175" cy="6859588"/>
  <p:notesSz cx="6858000" cy="9144000"/>
  <p:custDataLst>
    <p:tags r:id="rId70"/>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4388" algn="l" rtl="0" fontAlgn="base">
      <a:spcBef>
        <a:spcPct val="0"/>
      </a:spcBef>
      <a:spcAft>
        <a:spcPct val="0"/>
      </a:spcAft>
      <a:defRPr kern="1200">
        <a:solidFill>
          <a:schemeClr val="tx1"/>
        </a:solidFill>
        <a:latin typeface="Calibri" pitchFamily="34" charset="0"/>
        <a:ea typeface="宋体" charset="-122"/>
        <a:cs typeface="+mn-cs"/>
      </a:defRPr>
    </a:lvl2pPr>
    <a:lvl3pPr marL="1088776" algn="l" rtl="0" fontAlgn="base">
      <a:spcBef>
        <a:spcPct val="0"/>
      </a:spcBef>
      <a:spcAft>
        <a:spcPct val="0"/>
      </a:spcAft>
      <a:defRPr kern="1200">
        <a:solidFill>
          <a:schemeClr val="tx1"/>
        </a:solidFill>
        <a:latin typeface="Calibri" pitchFamily="34" charset="0"/>
        <a:ea typeface="宋体" charset="-122"/>
        <a:cs typeface="+mn-cs"/>
      </a:defRPr>
    </a:lvl3pPr>
    <a:lvl4pPr marL="1633164" algn="l" rtl="0" fontAlgn="base">
      <a:spcBef>
        <a:spcPct val="0"/>
      </a:spcBef>
      <a:spcAft>
        <a:spcPct val="0"/>
      </a:spcAft>
      <a:defRPr kern="1200">
        <a:solidFill>
          <a:schemeClr val="tx1"/>
        </a:solidFill>
        <a:latin typeface="Calibri" pitchFamily="34" charset="0"/>
        <a:ea typeface="宋体" charset="-122"/>
        <a:cs typeface="+mn-cs"/>
      </a:defRPr>
    </a:lvl4pPr>
    <a:lvl5pPr marL="2177552" algn="l" rtl="0" fontAlgn="base">
      <a:spcBef>
        <a:spcPct val="0"/>
      </a:spcBef>
      <a:spcAft>
        <a:spcPct val="0"/>
      </a:spcAft>
      <a:defRPr kern="1200">
        <a:solidFill>
          <a:schemeClr val="tx1"/>
        </a:solidFill>
        <a:latin typeface="Calibri" pitchFamily="34" charset="0"/>
        <a:ea typeface="宋体" charset="-122"/>
        <a:cs typeface="+mn-cs"/>
      </a:defRPr>
    </a:lvl5pPr>
    <a:lvl6pPr marL="2721940" algn="l" defTabSz="1088776" rtl="0" eaLnBrk="1" latinLnBrk="0" hangingPunct="1">
      <a:defRPr kern="1200">
        <a:solidFill>
          <a:schemeClr val="tx1"/>
        </a:solidFill>
        <a:latin typeface="Calibri" pitchFamily="34" charset="0"/>
        <a:ea typeface="宋体" charset="-122"/>
        <a:cs typeface="+mn-cs"/>
      </a:defRPr>
    </a:lvl6pPr>
    <a:lvl7pPr marL="3266328" algn="l" defTabSz="1088776" rtl="0" eaLnBrk="1" latinLnBrk="0" hangingPunct="1">
      <a:defRPr kern="1200">
        <a:solidFill>
          <a:schemeClr val="tx1"/>
        </a:solidFill>
        <a:latin typeface="Calibri" pitchFamily="34" charset="0"/>
        <a:ea typeface="宋体" charset="-122"/>
        <a:cs typeface="+mn-cs"/>
      </a:defRPr>
    </a:lvl7pPr>
    <a:lvl8pPr marL="3810716" algn="l" defTabSz="1088776" rtl="0" eaLnBrk="1" latinLnBrk="0" hangingPunct="1">
      <a:defRPr kern="1200">
        <a:solidFill>
          <a:schemeClr val="tx1"/>
        </a:solidFill>
        <a:latin typeface="Calibri" pitchFamily="34" charset="0"/>
        <a:ea typeface="宋体" charset="-122"/>
        <a:cs typeface="+mn-cs"/>
      </a:defRPr>
    </a:lvl8pPr>
    <a:lvl9pPr marL="4355104" algn="l" defTabSz="1088776"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436">
          <p15:clr>
            <a:srgbClr val="A4A3A4"/>
          </p15:clr>
        </p15:guide>
        <p15:guide id="2" orient="horz" pos="618">
          <p15:clr>
            <a:srgbClr val="A4A3A4"/>
          </p15:clr>
        </p15:guide>
        <p15:guide id="3" orient="horz" pos="845">
          <p15:clr>
            <a:srgbClr val="A4A3A4"/>
          </p15:clr>
        </p15:guide>
        <p15:guide id="4" orient="horz" pos="2841">
          <p15:clr>
            <a:srgbClr val="A4A3A4"/>
          </p15:clr>
        </p15:guide>
        <p15:guide id="5" orient="horz" pos="4021">
          <p15:clr>
            <a:srgbClr val="A4A3A4"/>
          </p15:clr>
        </p15:guide>
        <p15:guide id="6" pos="7047">
          <p15:clr>
            <a:srgbClr val="A4A3A4"/>
          </p15:clr>
        </p15:guide>
        <p15:guide id="7" pos="6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4040"/>
    <a:srgbClr val="FF9900"/>
    <a:srgbClr val="FFFF00"/>
    <a:srgbClr val="6699FF"/>
    <a:srgbClr val="7CBF33"/>
    <a:srgbClr val="4790BD"/>
    <a:srgbClr val="595959"/>
    <a:srgbClr val="898989"/>
    <a:srgbClr val="E6E7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76" autoAdjust="0"/>
    <p:restoredTop sz="81682" autoAdjust="0"/>
  </p:normalViewPr>
  <p:slideViewPr>
    <p:cSldViewPr showGuides="1">
      <p:cViewPr varScale="1">
        <p:scale>
          <a:sx n="92" d="100"/>
          <a:sy n="92" d="100"/>
        </p:scale>
        <p:origin x="804" y="90"/>
      </p:cViewPr>
      <p:guideLst>
        <p:guide orient="horz" pos="436"/>
        <p:guide orient="horz" pos="618"/>
        <p:guide orient="horz" pos="845"/>
        <p:guide orient="horz" pos="2841"/>
        <p:guide orient="horz" pos="4021"/>
        <p:guide pos="7047"/>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67413A7A-7526-4802-962C-A517EB91CD34}" type="datetimeFigureOut">
              <a:rPr lang="zh-CN" altLang="en-US"/>
              <a:pPr>
                <a:defRPr/>
              </a:pPr>
              <a:t>2023/12/29</a:t>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85B3D466-C7F0-48F4-8422-551DF7E90DB1}" type="slidenum">
              <a:rPr lang="zh-CN" altLang="en-US"/>
              <a:pPr>
                <a:defRPr/>
              </a:pPr>
              <a:t>‹#›</a:t>
            </a:fld>
            <a:endParaRPr lang="en-US" altLang="zh-CN"/>
          </a:p>
        </p:txBody>
      </p:sp>
    </p:spTree>
    <p:extLst>
      <p:ext uri="{BB962C8B-B14F-4D97-AF65-F5344CB8AC3E}">
        <p14:creationId xmlns:p14="http://schemas.microsoft.com/office/powerpoint/2010/main" val="3530170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04A3F-46B1-412B-9696-4EA1377EAD08}" type="datetimeFigureOut">
              <a:rPr lang="en-US" smtClean="0"/>
              <a:t>12/29/2023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BD63-C8B2-4FA6-8C61-110D3AC9AEDF}" type="slidenum">
              <a:rPr lang="en-US" smtClean="0"/>
              <a:t>‹#›</a:t>
            </a:fld>
            <a:endParaRPr lang="en-US"/>
          </a:p>
        </p:txBody>
      </p:sp>
    </p:spTree>
    <p:extLst>
      <p:ext uri="{BB962C8B-B14F-4D97-AF65-F5344CB8AC3E}">
        <p14:creationId xmlns:p14="http://schemas.microsoft.com/office/powerpoint/2010/main" val="355487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p.weixin.qq.com/s/AWx2ClwGu3MSCzdtTRCZL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mp.weixin.qq.com/s/JV4ezgfPzVxaXo11uu1imQ"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p.weixin.qq.com/s/AWx2ClwGu3MSCzdtTRCZL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mp.weixin.qq.com/s/JV4ezgfPzVxaXo11uu1imQ"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a:t>
            </a:fld>
            <a:endParaRPr lang="zh-CN" altLang="en-US"/>
          </a:p>
        </p:txBody>
      </p:sp>
    </p:spTree>
    <p:extLst>
      <p:ext uri="{BB962C8B-B14F-4D97-AF65-F5344CB8AC3E}">
        <p14:creationId xmlns:p14="http://schemas.microsoft.com/office/powerpoint/2010/main" val="3065044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13</a:t>
            </a:fld>
            <a:endParaRPr lang="zh-CN" altLang="en-US"/>
          </a:p>
        </p:txBody>
      </p:sp>
    </p:spTree>
    <p:extLst>
      <p:ext uri="{BB962C8B-B14F-4D97-AF65-F5344CB8AC3E}">
        <p14:creationId xmlns:p14="http://schemas.microsoft.com/office/powerpoint/2010/main" val="4057213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14</a:t>
            </a:fld>
            <a:endParaRPr lang="zh-CN" altLang="en-US"/>
          </a:p>
        </p:txBody>
      </p:sp>
    </p:spTree>
    <p:extLst>
      <p:ext uri="{BB962C8B-B14F-4D97-AF65-F5344CB8AC3E}">
        <p14:creationId xmlns:p14="http://schemas.microsoft.com/office/powerpoint/2010/main" val="342141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15</a:t>
            </a:fld>
            <a:endParaRPr lang="zh-CN" altLang="en-US"/>
          </a:p>
        </p:txBody>
      </p:sp>
    </p:spTree>
    <p:extLst>
      <p:ext uri="{BB962C8B-B14F-4D97-AF65-F5344CB8AC3E}">
        <p14:creationId xmlns:p14="http://schemas.microsoft.com/office/powerpoint/2010/main" val="2772166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16</a:t>
            </a:fld>
            <a:endParaRPr lang="zh-CN" altLang="en-US"/>
          </a:p>
        </p:txBody>
      </p:sp>
    </p:spTree>
    <p:extLst>
      <p:ext uri="{BB962C8B-B14F-4D97-AF65-F5344CB8AC3E}">
        <p14:creationId xmlns:p14="http://schemas.microsoft.com/office/powerpoint/2010/main" val="212393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17</a:t>
            </a:fld>
            <a:endParaRPr lang="zh-CN" altLang="en-US"/>
          </a:p>
        </p:txBody>
      </p:sp>
    </p:spTree>
    <p:extLst>
      <p:ext uri="{BB962C8B-B14F-4D97-AF65-F5344CB8AC3E}">
        <p14:creationId xmlns:p14="http://schemas.microsoft.com/office/powerpoint/2010/main" val="3541417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18</a:t>
            </a:fld>
            <a:endParaRPr lang="zh-CN" altLang="en-US"/>
          </a:p>
        </p:txBody>
      </p:sp>
    </p:spTree>
    <p:extLst>
      <p:ext uri="{BB962C8B-B14F-4D97-AF65-F5344CB8AC3E}">
        <p14:creationId xmlns:p14="http://schemas.microsoft.com/office/powerpoint/2010/main" val="435334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参考：</a:t>
            </a:r>
            <a:endParaRPr lang="en-US" altLang="zh-CN" dirty="0">
              <a:hlinkClick r:id="rId3"/>
            </a:endParaRPr>
          </a:p>
          <a:p>
            <a:r>
              <a:rPr lang="en-US" altLang="zh-CN" dirty="0">
                <a:hlinkClick r:id="rId3"/>
              </a:rPr>
              <a:t>https://mp.weixin.qq.com/s/AWx2ClwGu3MSCzdtTRCZLg</a:t>
            </a:r>
            <a:endParaRPr lang="en-US" altLang="zh-CN" dirty="0"/>
          </a:p>
          <a:p>
            <a:r>
              <a:rPr lang="en-US" altLang="zh-CN" dirty="0">
                <a:hlinkClick r:id="rId4"/>
              </a:rPr>
              <a:t>https://mp.weixin.qq.com/s/JV4ezgfPzVxaXo11uu1imQ</a:t>
            </a:r>
            <a:endParaRPr lang="zh-CN" altLang="en-US" dirty="0"/>
          </a:p>
        </p:txBody>
      </p:sp>
      <p:sp>
        <p:nvSpPr>
          <p:cNvPr id="4" name="灯片编号占位符 3"/>
          <p:cNvSpPr>
            <a:spLocks noGrp="1"/>
          </p:cNvSpPr>
          <p:nvPr>
            <p:ph type="sldNum" sz="quarter" idx="10"/>
          </p:nvPr>
        </p:nvSpPr>
        <p:spPr/>
        <p:txBody>
          <a:bodyPr/>
          <a:lstStyle/>
          <a:p>
            <a:fld id="{9CBFBD63-C8B2-4FA6-8C61-110D3AC9AEDF}" type="slidenum">
              <a:rPr lang="en-US" smtClean="0"/>
              <a:t>19</a:t>
            </a:fld>
            <a:endParaRPr lang="en-US"/>
          </a:p>
        </p:txBody>
      </p:sp>
    </p:spTree>
    <p:extLst>
      <p:ext uri="{BB962C8B-B14F-4D97-AF65-F5344CB8AC3E}">
        <p14:creationId xmlns:p14="http://schemas.microsoft.com/office/powerpoint/2010/main" val="3050384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22</a:t>
            </a:fld>
            <a:endParaRPr lang="zh-CN" altLang="en-US"/>
          </a:p>
        </p:txBody>
      </p:sp>
    </p:spTree>
    <p:extLst>
      <p:ext uri="{BB962C8B-B14F-4D97-AF65-F5344CB8AC3E}">
        <p14:creationId xmlns:p14="http://schemas.microsoft.com/office/powerpoint/2010/main" val="3405188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23</a:t>
            </a:fld>
            <a:endParaRPr lang="zh-CN" altLang="en-US"/>
          </a:p>
        </p:txBody>
      </p:sp>
    </p:spTree>
    <p:extLst>
      <p:ext uri="{BB962C8B-B14F-4D97-AF65-F5344CB8AC3E}">
        <p14:creationId xmlns:p14="http://schemas.microsoft.com/office/powerpoint/2010/main" val="115672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24</a:t>
            </a:fld>
            <a:endParaRPr lang="zh-CN" altLang="en-US"/>
          </a:p>
        </p:txBody>
      </p:sp>
    </p:spTree>
    <p:extLst>
      <p:ext uri="{BB962C8B-B14F-4D97-AF65-F5344CB8AC3E}">
        <p14:creationId xmlns:p14="http://schemas.microsoft.com/office/powerpoint/2010/main" val="1054734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a:t>
            </a:fld>
            <a:endParaRPr lang="zh-CN" altLang="en-US"/>
          </a:p>
        </p:txBody>
      </p:sp>
    </p:spTree>
    <p:extLst>
      <p:ext uri="{BB962C8B-B14F-4D97-AF65-F5344CB8AC3E}">
        <p14:creationId xmlns:p14="http://schemas.microsoft.com/office/powerpoint/2010/main" val="3311218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25</a:t>
            </a:fld>
            <a:endParaRPr lang="zh-CN" altLang="en-US"/>
          </a:p>
        </p:txBody>
      </p:sp>
    </p:spTree>
    <p:extLst>
      <p:ext uri="{BB962C8B-B14F-4D97-AF65-F5344CB8AC3E}">
        <p14:creationId xmlns:p14="http://schemas.microsoft.com/office/powerpoint/2010/main" val="2274584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26</a:t>
            </a:fld>
            <a:endParaRPr lang="zh-CN" altLang="en-US"/>
          </a:p>
        </p:txBody>
      </p:sp>
    </p:spTree>
    <p:extLst>
      <p:ext uri="{BB962C8B-B14F-4D97-AF65-F5344CB8AC3E}">
        <p14:creationId xmlns:p14="http://schemas.microsoft.com/office/powerpoint/2010/main" val="2179998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27</a:t>
            </a:fld>
            <a:endParaRPr lang="zh-CN" altLang="en-US"/>
          </a:p>
        </p:txBody>
      </p:sp>
    </p:spTree>
    <p:extLst>
      <p:ext uri="{BB962C8B-B14F-4D97-AF65-F5344CB8AC3E}">
        <p14:creationId xmlns:p14="http://schemas.microsoft.com/office/powerpoint/2010/main" val="2106812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31</a:t>
            </a:fld>
            <a:endParaRPr lang="zh-CN" altLang="en-US"/>
          </a:p>
        </p:txBody>
      </p:sp>
    </p:spTree>
    <p:extLst>
      <p:ext uri="{BB962C8B-B14F-4D97-AF65-F5344CB8AC3E}">
        <p14:creationId xmlns:p14="http://schemas.microsoft.com/office/powerpoint/2010/main" val="1245673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32</a:t>
            </a:fld>
            <a:endParaRPr lang="zh-CN" altLang="en-US"/>
          </a:p>
        </p:txBody>
      </p:sp>
    </p:spTree>
    <p:extLst>
      <p:ext uri="{BB962C8B-B14F-4D97-AF65-F5344CB8AC3E}">
        <p14:creationId xmlns:p14="http://schemas.microsoft.com/office/powerpoint/2010/main" val="362907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33</a:t>
            </a:fld>
            <a:endParaRPr lang="zh-CN" altLang="en-US"/>
          </a:p>
        </p:txBody>
      </p:sp>
    </p:spTree>
    <p:extLst>
      <p:ext uri="{BB962C8B-B14F-4D97-AF65-F5344CB8AC3E}">
        <p14:creationId xmlns:p14="http://schemas.microsoft.com/office/powerpoint/2010/main" val="3400353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34</a:t>
            </a:fld>
            <a:endParaRPr lang="zh-CN" altLang="en-US"/>
          </a:p>
        </p:txBody>
      </p:sp>
    </p:spTree>
    <p:extLst>
      <p:ext uri="{BB962C8B-B14F-4D97-AF65-F5344CB8AC3E}">
        <p14:creationId xmlns:p14="http://schemas.microsoft.com/office/powerpoint/2010/main" val="2969913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35</a:t>
            </a:fld>
            <a:endParaRPr lang="zh-CN" altLang="en-US"/>
          </a:p>
        </p:txBody>
      </p:sp>
    </p:spTree>
    <p:extLst>
      <p:ext uri="{BB962C8B-B14F-4D97-AF65-F5344CB8AC3E}">
        <p14:creationId xmlns:p14="http://schemas.microsoft.com/office/powerpoint/2010/main" val="2490861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36</a:t>
            </a:fld>
            <a:endParaRPr lang="zh-CN" altLang="en-US"/>
          </a:p>
        </p:txBody>
      </p:sp>
    </p:spTree>
    <p:extLst>
      <p:ext uri="{BB962C8B-B14F-4D97-AF65-F5344CB8AC3E}">
        <p14:creationId xmlns:p14="http://schemas.microsoft.com/office/powerpoint/2010/main" val="762403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参考：</a:t>
            </a:r>
            <a:endParaRPr lang="en-US" altLang="zh-CN" dirty="0">
              <a:hlinkClick r:id="rId3"/>
            </a:endParaRPr>
          </a:p>
          <a:p>
            <a:r>
              <a:rPr lang="en-US" altLang="zh-CN" dirty="0">
                <a:hlinkClick r:id="rId3"/>
              </a:rPr>
              <a:t>https://mp.weixin.qq.com/s/AWx2ClwGu3MSCzdtTRCZLg</a:t>
            </a:r>
            <a:endParaRPr lang="en-US" altLang="zh-CN" dirty="0"/>
          </a:p>
          <a:p>
            <a:r>
              <a:rPr lang="en-US" altLang="zh-CN" dirty="0">
                <a:hlinkClick r:id="rId4"/>
              </a:rPr>
              <a:t>https://mp.weixin.qq.com/s/JV4ezgfPzVxaXo11uu1imQ</a:t>
            </a:r>
            <a:endParaRPr lang="zh-CN" altLang="en-US" dirty="0"/>
          </a:p>
        </p:txBody>
      </p:sp>
      <p:sp>
        <p:nvSpPr>
          <p:cNvPr id="4" name="灯片编号占位符 3"/>
          <p:cNvSpPr>
            <a:spLocks noGrp="1"/>
          </p:cNvSpPr>
          <p:nvPr>
            <p:ph type="sldNum" sz="quarter" idx="10"/>
          </p:nvPr>
        </p:nvSpPr>
        <p:spPr/>
        <p:txBody>
          <a:bodyPr/>
          <a:lstStyle/>
          <a:p>
            <a:fld id="{9CBFBD63-C8B2-4FA6-8C61-110D3AC9AEDF}" type="slidenum">
              <a:rPr lang="en-US" smtClean="0"/>
              <a:t>37</a:t>
            </a:fld>
            <a:endParaRPr lang="en-US"/>
          </a:p>
        </p:txBody>
      </p:sp>
    </p:spTree>
    <p:extLst>
      <p:ext uri="{BB962C8B-B14F-4D97-AF65-F5344CB8AC3E}">
        <p14:creationId xmlns:p14="http://schemas.microsoft.com/office/powerpoint/2010/main" val="210004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6</a:t>
            </a:fld>
            <a:endParaRPr lang="zh-CN" altLang="en-US"/>
          </a:p>
        </p:txBody>
      </p:sp>
    </p:spTree>
    <p:extLst>
      <p:ext uri="{BB962C8B-B14F-4D97-AF65-F5344CB8AC3E}">
        <p14:creationId xmlns:p14="http://schemas.microsoft.com/office/powerpoint/2010/main" val="1016338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38</a:t>
            </a:fld>
            <a:endParaRPr lang="zh-CN" altLang="en-US"/>
          </a:p>
        </p:txBody>
      </p:sp>
    </p:spTree>
    <p:extLst>
      <p:ext uri="{BB962C8B-B14F-4D97-AF65-F5344CB8AC3E}">
        <p14:creationId xmlns:p14="http://schemas.microsoft.com/office/powerpoint/2010/main" val="3599861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39</a:t>
            </a:fld>
            <a:endParaRPr lang="zh-CN" altLang="en-US"/>
          </a:p>
        </p:txBody>
      </p:sp>
    </p:spTree>
    <p:extLst>
      <p:ext uri="{BB962C8B-B14F-4D97-AF65-F5344CB8AC3E}">
        <p14:creationId xmlns:p14="http://schemas.microsoft.com/office/powerpoint/2010/main" val="3542740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40</a:t>
            </a:fld>
            <a:endParaRPr lang="zh-CN" altLang="en-US"/>
          </a:p>
        </p:txBody>
      </p:sp>
    </p:spTree>
    <p:extLst>
      <p:ext uri="{BB962C8B-B14F-4D97-AF65-F5344CB8AC3E}">
        <p14:creationId xmlns:p14="http://schemas.microsoft.com/office/powerpoint/2010/main" val="2633618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41</a:t>
            </a:fld>
            <a:endParaRPr lang="zh-CN" altLang="en-US"/>
          </a:p>
        </p:txBody>
      </p:sp>
    </p:spTree>
    <p:extLst>
      <p:ext uri="{BB962C8B-B14F-4D97-AF65-F5344CB8AC3E}">
        <p14:creationId xmlns:p14="http://schemas.microsoft.com/office/powerpoint/2010/main" val="3075225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42</a:t>
            </a:fld>
            <a:endParaRPr lang="zh-CN" altLang="en-US"/>
          </a:p>
        </p:txBody>
      </p:sp>
    </p:spTree>
    <p:extLst>
      <p:ext uri="{BB962C8B-B14F-4D97-AF65-F5344CB8AC3E}">
        <p14:creationId xmlns:p14="http://schemas.microsoft.com/office/powerpoint/2010/main" val="2281721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43</a:t>
            </a:fld>
            <a:endParaRPr lang="zh-CN" altLang="en-US"/>
          </a:p>
        </p:txBody>
      </p:sp>
    </p:spTree>
    <p:extLst>
      <p:ext uri="{BB962C8B-B14F-4D97-AF65-F5344CB8AC3E}">
        <p14:creationId xmlns:p14="http://schemas.microsoft.com/office/powerpoint/2010/main" val="208394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46</a:t>
            </a:fld>
            <a:endParaRPr lang="zh-CN" altLang="en-US"/>
          </a:p>
        </p:txBody>
      </p:sp>
    </p:spTree>
    <p:extLst>
      <p:ext uri="{BB962C8B-B14F-4D97-AF65-F5344CB8AC3E}">
        <p14:creationId xmlns:p14="http://schemas.microsoft.com/office/powerpoint/2010/main" val="1525093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47</a:t>
            </a:fld>
            <a:endParaRPr lang="zh-CN" altLang="en-US"/>
          </a:p>
        </p:txBody>
      </p:sp>
    </p:spTree>
    <p:extLst>
      <p:ext uri="{BB962C8B-B14F-4D97-AF65-F5344CB8AC3E}">
        <p14:creationId xmlns:p14="http://schemas.microsoft.com/office/powerpoint/2010/main" val="27888399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48</a:t>
            </a:fld>
            <a:endParaRPr lang="zh-CN" altLang="en-US"/>
          </a:p>
        </p:txBody>
      </p:sp>
    </p:spTree>
    <p:extLst>
      <p:ext uri="{BB962C8B-B14F-4D97-AF65-F5344CB8AC3E}">
        <p14:creationId xmlns:p14="http://schemas.microsoft.com/office/powerpoint/2010/main" val="3660235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49</a:t>
            </a:fld>
            <a:endParaRPr lang="zh-CN" altLang="en-US"/>
          </a:p>
        </p:txBody>
      </p:sp>
    </p:spTree>
    <p:extLst>
      <p:ext uri="{BB962C8B-B14F-4D97-AF65-F5344CB8AC3E}">
        <p14:creationId xmlns:p14="http://schemas.microsoft.com/office/powerpoint/2010/main" val="1296032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7</a:t>
            </a:fld>
            <a:endParaRPr lang="zh-CN" altLang="en-US"/>
          </a:p>
        </p:txBody>
      </p:sp>
    </p:spTree>
    <p:extLst>
      <p:ext uri="{BB962C8B-B14F-4D97-AF65-F5344CB8AC3E}">
        <p14:creationId xmlns:p14="http://schemas.microsoft.com/office/powerpoint/2010/main" val="3130633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50</a:t>
            </a:fld>
            <a:endParaRPr lang="zh-CN" altLang="en-US"/>
          </a:p>
        </p:txBody>
      </p:sp>
    </p:spTree>
    <p:extLst>
      <p:ext uri="{BB962C8B-B14F-4D97-AF65-F5344CB8AC3E}">
        <p14:creationId xmlns:p14="http://schemas.microsoft.com/office/powerpoint/2010/main" val="2471761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51</a:t>
            </a:fld>
            <a:endParaRPr lang="zh-CN" altLang="en-US"/>
          </a:p>
        </p:txBody>
      </p:sp>
    </p:spTree>
    <p:extLst>
      <p:ext uri="{BB962C8B-B14F-4D97-AF65-F5344CB8AC3E}">
        <p14:creationId xmlns:p14="http://schemas.microsoft.com/office/powerpoint/2010/main" val="6482205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52</a:t>
            </a:fld>
            <a:endParaRPr lang="zh-CN" altLang="en-US"/>
          </a:p>
        </p:txBody>
      </p:sp>
    </p:spTree>
    <p:extLst>
      <p:ext uri="{BB962C8B-B14F-4D97-AF65-F5344CB8AC3E}">
        <p14:creationId xmlns:p14="http://schemas.microsoft.com/office/powerpoint/2010/main" val="2386376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53</a:t>
            </a:fld>
            <a:endParaRPr lang="zh-CN" altLang="en-US"/>
          </a:p>
        </p:txBody>
      </p:sp>
    </p:spTree>
    <p:extLst>
      <p:ext uri="{BB962C8B-B14F-4D97-AF65-F5344CB8AC3E}">
        <p14:creationId xmlns:p14="http://schemas.microsoft.com/office/powerpoint/2010/main" val="1359766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55</a:t>
            </a:fld>
            <a:endParaRPr lang="zh-CN" altLang="en-US"/>
          </a:p>
        </p:txBody>
      </p:sp>
    </p:spTree>
    <p:extLst>
      <p:ext uri="{BB962C8B-B14F-4D97-AF65-F5344CB8AC3E}">
        <p14:creationId xmlns:p14="http://schemas.microsoft.com/office/powerpoint/2010/main" val="2717312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56</a:t>
            </a:fld>
            <a:endParaRPr lang="zh-CN" altLang="en-US"/>
          </a:p>
        </p:txBody>
      </p:sp>
    </p:spTree>
    <p:extLst>
      <p:ext uri="{BB962C8B-B14F-4D97-AF65-F5344CB8AC3E}">
        <p14:creationId xmlns:p14="http://schemas.microsoft.com/office/powerpoint/2010/main" val="1250093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57</a:t>
            </a:fld>
            <a:endParaRPr lang="zh-CN" altLang="en-US"/>
          </a:p>
        </p:txBody>
      </p:sp>
    </p:spTree>
    <p:extLst>
      <p:ext uri="{BB962C8B-B14F-4D97-AF65-F5344CB8AC3E}">
        <p14:creationId xmlns:p14="http://schemas.microsoft.com/office/powerpoint/2010/main" val="18798126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58</a:t>
            </a:fld>
            <a:endParaRPr lang="zh-CN" altLang="en-US"/>
          </a:p>
        </p:txBody>
      </p:sp>
    </p:spTree>
    <p:extLst>
      <p:ext uri="{BB962C8B-B14F-4D97-AF65-F5344CB8AC3E}">
        <p14:creationId xmlns:p14="http://schemas.microsoft.com/office/powerpoint/2010/main" val="3348070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59</a:t>
            </a:fld>
            <a:endParaRPr lang="zh-CN" altLang="en-US"/>
          </a:p>
        </p:txBody>
      </p:sp>
    </p:spTree>
    <p:extLst>
      <p:ext uri="{BB962C8B-B14F-4D97-AF65-F5344CB8AC3E}">
        <p14:creationId xmlns:p14="http://schemas.microsoft.com/office/powerpoint/2010/main" val="23969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8</a:t>
            </a:fld>
            <a:endParaRPr lang="zh-CN" altLang="en-US"/>
          </a:p>
        </p:txBody>
      </p:sp>
    </p:spTree>
    <p:extLst>
      <p:ext uri="{BB962C8B-B14F-4D97-AF65-F5344CB8AC3E}">
        <p14:creationId xmlns:p14="http://schemas.microsoft.com/office/powerpoint/2010/main" val="1282824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9</a:t>
            </a:fld>
            <a:endParaRPr lang="zh-CN" altLang="en-US"/>
          </a:p>
        </p:txBody>
      </p:sp>
    </p:spTree>
    <p:extLst>
      <p:ext uri="{BB962C8B-B14F-4D97-AF65-F5344CB8AC3E}">
        <p14:creationId xmlns:p14="http://schemas.microsoft.com/office/powerpoint/2010/main" val="1112122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10</a:t>
            </a:fld>
            <a:endParaRPr lang="zh-CN" altLang="en-US"/>
          </a:p>
        </p:txBody>
      </p:sp>
    </p:spTree>
    <p:extLst>
      <p:ext uri="{BB962C8B-B14F-4D97-AF65-F5344CB8AC3E}">
        <p14:creationId xmlns:p14="http://schemas.microsoft.com/office/powerpoint/2010/main" val="2566991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11</a:t>
            </a:fld>
            <a:endParaRPr lang="zh-CN" altLang="en-US"/>
          </a:p>
        </p:txBody>
      </p:sp>
    </p:spTree>
    <p:extLst>
      <p:ext uri="{BB962C8B-B14F-4D97-AF65-F5344CB8AC3E}">
        <p14:creationId xmlns:p14="http://schemas.microsoft.com/office/powerpoint/2010/main" val="3755285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12</a:t>
            </a:fld>
            <a:endParaRPr lang="zh-CN" altLang="en-US"/>
          </a:p>
        </p:txBody>
      </p:sp>
    </p:spTree>
    <p:extLst>
      <p:ext uri="{BB962C8B-B14F-4D97-AF65-F5344CB8AC3E}">
        <p14:creationId xmlns:p14="http://schemas.microsoft.com/office/powerpoint/2010/main" val="2289692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4.emf"/><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p:cNvPicPr>
            <a:picLocks noChangeAspect="1" noChangeArrowheads="1"/>
          </p:cNvPicPr>
          <p:nvPr userDrawn="1"/>
        </p:nvPicPr>
        <p:blipFill>
          <a:blip r:embed="rId2" cstate="screen"/>
          <a:srcRect/>
          <a:stretch>
            <a:fillRect/>
          </a:stretch>
        </p:blipFill>
        <p:spPr bwMode="auto">
          <a:xfrm>
            <a:off x="1" y="0"/>
            <a:ext cx="12195175" cy="6860324"/>
          </a:xfrm>
          <a:prstGeom prst="rect">
            <a:avLst/>
          </a:prstGeom>
          <a:noFill/>
        </p:spPr>
      </p:pic>
      <p:sp>
        <p:nvSpPr>
          <p:cNvPr id="9"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3"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5389231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3" name="Rectangle 1"/>
          <p:cNvSpPr>
            <a:spLocks/>
          </p:cNvSpPr>
          <p:nvPr userDrawn="1"/>
        </p:nvSpPr>
        <p:spPr bwMode="auto">
          <a:xfrm>
            <a:off x="0" y="0"/>
            <a:ext cx="12195175" cy="6859588"/>
          </a:xfrm>
          <a:prstGeom prst="rect">
            <a:avLst/>
          </a:prstGeom>
          <a:solidFill>
            <a:schemeClr val="bg1">
              <a:lumMod val="95000"/>
            </a:schemeClr>
          </a:solidFill>
          <a:ln>
            <a:noFill/>
          </a:ln>
        </p:spPr>
        <p:txBody>
          <a:bodyPr lIns="0" tIns="0" rIns="0" bIns="0"/>
          <a:lstStyle/>
          <a:p>
            <a:endParaRPr lang="zh-CN" altLang="en-US">
              <a:solidFill>
                <a:srgbClr val="000000"/>
              </a:solidFill>
              <a:latin typeface="Calibri" charset="0"/>
            </a:endParaRPr>
          </a:p>
        </p:txBody>
      </p:sp>
      <p:sp>
        <p:nvSpPr>
          <p:cNvPr id="14" name="Rectangle 1"/>
          <p:cNvSpPr>
            <a:spLocks/>
          </p:cNvSpPr>
          <p:nvPr userDrawn="1"/>
        </p:nvSpPr>
        <p:spPr bwMode="auto">
          <a:xfrm>
            <a:off x="0" y="1"/>
            <a:ext cx="12195175" cy="5304991"/>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16"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7"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31165"/>
            <a:ext cx="3114428" cy="5779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9" name="图片 2"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4237058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_1">
    <p:spTree>
      <p:nvGrpSpPr>
        <p:cNvPr id="1" name=""/>
        <p:cNvGrpSpPr/>
        <p:nvPr/>
      </p:nvGrpSpPr>
      <p:grpSpPr>
        <a:xfrm>
          <a:off x="0" y="0"/>
          <a:ext cx="0" cy="0"/>
          <a:chOff x="0" y="0"/>
          <a:chExt cx="0" cy="0"/>
        </a:xfrm>
      </p:grpSpPr>
      <p:pic>
        <p:nvPicPr>
          <p:cNvPr id="4" name="Picture 5" descr="C:\Users\z00205060\Desktop\CP项目\规范类文件\新建文件夹\巴展视觉物料规范-20.jpg"/>
          <p:cNvPicPr>
            <a:picLocks noChangeAspect="1" noChangeArrowheads="1"/>
          </p:cNvPicPr>
          <p:nvPr userDrawn="1"/>
        </p:nvPicPr>
        <p:blipFill>
          <a:blip r:embed="rId2" cstate="screen"/>
          <a:srcRect/>
          <a:stretch>
            <a:fillRect/>
          </a:stretch>
        </p:blipFill>
        <p:spPr bwMode="auto">
          <a:xfrm>
            <a:off x="0" y="0"/>
            <a:ext cx="12195175" cy="6858736"/>
          </a:xfrm>
          <a:prstGeom prst="rect">
            <a:avLst/>
          </a:prstGeom>
          <a:noFill/>
        </p:spPr>
      </p:pic>
      <p:pic>
        <p:nvPicPr>
          <p:cNvPr id="5" name="Picture 77" descr="Logo"/>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50172" y="5787562"/>
            <a:ext cx="7064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457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_2">
    <p:spTree>
      <p:nvGrpSpPr>
        <p:cNvPr id="1" name=""/>
        <p:cNvGrpSpPr/>
        <p:nvPr/>
      </p:nvGrpSpPr>
      <p:grpSpPr>
        <a:xfrm>
          <a:off x="0" y="0"/>
          <a:ext cx="0" cy="0"/>
          <a:chOff x="0" y="0"/>
          <a:chExt cx="0" cy="0"/>
        </a:xfrm>
      </p:grpSpPr>
      <p:pic>
        <p:nvPicPr>
          <p:cNvPr id="10" name="Picture 2" descr="D:\2015 MWC KV\2015 MWC PPT\新建文件夹\0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46336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2_3">
    <p:spTree>
      <p:nvGrpSpPr>
        <p:cNvPr id="1" name=""/>
        <p:cNvGrpSpPr/>
        <p:nvPr/>
      </p:nvGrpSpPr>
      <p:grpSpPr>
        <a:xfrm>
          <a:off x="0" y="0"/>
          <a:ext cx="0" cy="0"/>
          <a:chOff x="0" y="0"/>
          <a:chExt cx="0" cy="0"/>
        </a:xfrm>
      </p:grpSpPr>
      <p:pic>
        <p:nvPicPr>
          <p:cNvPr id="4" name="Picture 2" descr="D:\2015 MWC KV\2015 MWC PPT\新建文件夹\0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bg1"/>
                </a:solidFill>
                <a:latin typeface="+mn-ea"/>
                <a:ea typeface="+mn-ea"/>
              </a:defRPr>
            </a:lvl1pPr>
            <a:lvl2pPr>
              <a:defRPr>
                <a:solidFill>
                  <a:schemeClr val="bg1"/>
                </a:solidFill>
                <a:latin typeface="+mn-ea"/>
                <a:ea typeface="+mn-ea"/>
              </a:defRPr>
            </a:lvl2pPr>
            <a:lvl3pPr>
              <a:defRPr>
                <a:solidFill>
                  <a:schemeClr val="bg1"/>
                </a:solidFill>
                <a:latin typeface="+mn-ea"/>
                <a:ea typeface="+mn-ea"/>
              </a:defRPr>
            </a:lvl3pPr>
            <a:lvl4pPr>
              <a:defRPr>
                <a:solidFill>
                  <a:schemeClr val="bg1"/>
                </a:solidFill>
                <a:latin typeface="+mn-ea"/>
                <a:ea typeface="+mn-ea"/>
              </a:defRPr>
            </a:lvl4pPr>
            <a:lvl5pPr>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87637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_2">
    <p:spTree>
      <p:nvGrpSpPr>
        <p:cNvPr id="1" name=""/>
        <p:cNvGrpSpPr/>
        <p:nvPr/>
      </p:nvGrpSpPr>
      <p:grpSpPr>
        <a:xfrm>
          <a:off x="0" y="0"/>
          <a:ext cx="0" cy="0"/>
          <a:chOff x="0" y="0"/>
          <a:chExt cx="0" cy="0"/>
        </a:xfrm>
      </p:grpSpPr>
      <p:pic>
        <p:nvPicPr>
          <p:cNvPr id="5" name="图片 2"/>
          <p:cNvPicPr>
            <a:picLocks noChangeAspect="1"/>
          </p:cNvPicPr>
          <p:nvPr userDrawn="1"/>
        </p:nvPicPr>
        <p:blipFill rotWithShape="1">
          <a:blip r:embed="rId2" cstate="email">
            <a:alphaModFix amt="28000"/>
            <a:extLst>
              <a:ext uri="{28A0092B-C50C-407E-A947-70E740481C1C}">
                <a14:useLocalDpi xmlns:a14="http://schemas.microsoft.com/office/drawing/2010/main"/>
              </a:ext>
            </a:extLst>
          </a:blip>
          <a:srcRect b="25782"/>
          <a:stretch/>
        </p:blipFill>
        <p:spPr>
          <a:xfrm>
            <a:off x="3504624" y="2226785"/>
            <a:ext cx="7879649" cy="4632803"/>
          </a:xfrm>
          <a:prstGeom prst="rect">
            <a:avLst/>
          </a:prstGeom>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accent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
                <a:schemeClr val="accent1"/>
              </a:buClr>
              <a:defRPr>
                <a:solidFill>
                  <a:schemeClr val="tx1">
                    <a:lumMod val="75000"/>
                    <a:lumOff val="25000"/>
                  </a:schemeClr>
                </a:solidFill>
                <a:latin typeface="+mn-ea"/>
                <a:ea typeface="+mn-ea"/>
              </a:defRPr>
            </a:lvl1pPr>
            <a:lvl2pPr>
              <a:buClr>
                <a:schemeClr val="accent1"/>
              </a:buClr>
              <a:defRPr>
                <a:solidFill>
                  <a:schemeClr val="tx1">
                    <a:lumMod val="75000"/>
                    <a:lumOff val="25000"/>
                  </a:schemeClr>
                </a:solidFill>
                <a:latin typeface="+mn-ea"/>
                <a:ea typeface="+mn-ea"/>
              </a:defRPr>
            </a:lvl2pPr>
            <a:lvl3pPr>
              <a:buClr>
                <a:schemeClr val="accent1"/>
              </a:buClr>
              <a:defRPr>
                <a:solidFill>
                  <a:schemeClr val="tx1">
                    <a:lumMod val="75000"/>
                    <a:lumOff val="25000"/>
                  </a:schemeClr>
                </a:solidFill>
                <a:latin typeface="+mn-ea"/>
                <a:ea typeface="+mn-ea"/>
              </a:defRPr>
            </a:lvl3pPr>
            <a:lvl4pPr>
              <a:buClr>
                <a:schemeClr val="accent1"/>
              </a:buClr>
              <a:defRPr>
                <a:solidFill>
                  <a:schemeClr val="tx1">
                    <a:lumMod val="75000"/>
                    <a:lumOff val="25000"/>
                  </a:schemeClr>
                </a:solidFill>
                <a:latin typeface="+mn-ea"/>
                <a:ea typeface="+mn-ea"/>
              </a:defRPr>
            </a:lvl4pPr>
            <a:lvl5pPr>
              <a:buClr>
                <a:schemeClr val="accent1"/>
              </a:buCl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689776" y="256644"/>
            <a:ext cx="1940004" cy="461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2532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2_3">
    <p:spTree>
      <p:nvGrpSpPr>
        <p:cNvPr id="1" name=""/>
        <p:cNvGrpSpPr/>
        <p:nvPr/>
      </p:nvGrpSpPr>
      <p:grpSpPr>
        <a:xfrm>
          <a:off x="0" y="0"/>
          <a:ext cx="0" cy="0"/>
          <a:chOff x="0" y="0"/>
          <a:chExt cx="0" cy="0"/>
        </a:xfrm>
      </p:grpSpPr>
      <p:sp>
        <p:nvSpPr>
          <p:cNvPr id="5"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Tx/>
              <a:defRPr>
                <a:solidFill>
                  <a:schemeClr val="bg1"/>
                </a:solidFill>
                <a:latin typeface="+mn-ea"/>
                <a:ea typeface="+mn-ea"/>
              </a:defRPr>
            </a:lvl1pPr>
            <a:lvl2pPr>
              <a:buClrTx/>
              <a:defRPr>
                <a:solidFill>
                  <a:schemeClr val="bg1"/>
                </a:solidFill>
                <a:latin typeface="+mn-ea"/>
                <a:ea typeface="+mn-ea"/>
              </a:defRPr>
            </a:lvl2pPr>
            <a:lvl3pPr>
              <a:buClrTx/>
              <a:defRPr>
                <a:solidFill>
                  <a:schemeClr val="bg1"/>
                </a:solidFill>
                <a:latin typeface="+mn-ea"/>
                <a:ea typeface="+mn-ea"/>
              </a:defRPr>
            </a:lvl3pPr>
            <a:lvl4pPr>
              <a:buClrTx/>
              <a:defRPr>
                <a:solidFill>
                  <a:schemeClr val="bg1"/>
                </a:solidFill>
                <a:latin typeface="+mn-ea"/>
                <a:ea typeface="+mn-ea"/>
              </a:defRPr>
            </a:lvl4pPr>
            <a:lvl5pPr>
              <a:buClrTx/>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6" name="图片 1"/>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1" b="26003"/>
          <a:stretch/>
        </p:blipFill>
        <p:spPr>
          <a:xfrm>
            <a:off x="3312553" y="2085335"/>
            <a:ext cx="8066996" cy="4728835"/>
          </a:xfrm>
          <a:prstGeom prst="rect">
            <a:avLst/>
          </a:prstGeom>
        </p:spPr>
      </p:pic>
      <p:pic>
        <p:nvPicPr>
          <p:cNvPr id="12" name="Picture 7"/>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697987" y="241052"/>
            <a:ext cx="1826889" cy="46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spTree>
    <p:extLst>
      <p:ext uri="{BB962C8B-B14F-4D97-AF65-F5344CB8AC3E}">
        <p14:creationId xmlns:p14="http://schemas.microsoft.com/office/powerpoint/2010/main" val="246475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_2">
    <p:spTree>
      <p:nvGrpSpPr>
        <p:cNvPr id="1" name=""/>
        <p:cNvGrpSpPr/>
        <p:nvPr/>
      </p:nvGrpSpPr>
      <p:grpSpPr>
        <a:xfrm>
          <a:off x="0" y="0"/>
          <a:ext cx="0" cy="0"/>
          <a:chOff x="0" y="0"/>
          <a:chExt cx="0" cy="0"/>
        </a:xfrm>
      </p:grpSpPr>
      <p:pic>
        <p:nvPicPr>
          <p:cNvPr id="8" name="Picture 2" descr="C:\Users\z00205060\Desktop\多媒体规范\浅色(横版）.jpg"/>
          <p:cNvPicPr>
            <a:picLocks noChangeAspect="1" noChangeArrowheads="1"/>
          </p:cNvPicPr>
          <p:nvPr userDrawn="1"/>
        </p:nvPicPr>
        <p:blipFill>
          <a:blip r:embed="rId2" cstate="print"/>
          <a:srcRect/>
          <a:stretch>
            <a:fillRect/>
          </a:stretch>
        </p:blipFill>
        <p:spPr bwMode="auto">
          <a:xfrm>
            <a:off x="0" y="0"/>
            <a:ext cx="12195175" cy="6859786"/>
          </a:xfrm>
          <a:prstGeom prst="rect">
            <a:avLst/>
          </a:prstGeom>
          <a:noFill/>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58222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ody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6800" cy="6857552"/>
          </a:xfrm>
          <a:prstGeom prst="rect">
            <a:avLst/>
          </a:prstGeom>
        </p:spPr>
      </p:pic>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2"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pic>
        <p:nvPicPr>
          <p:cNvPr id="17"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sp>
        <p:nvSpPr>
          <p:cNvPr id="8" name="Rectangle 86"/>
          <p:cNvSpPr>
            <a:spLocks noChangeArrowheads="1"/>
          </p:cNvSpPr>
          <p:nvPr userDrawn="1"/>
        </p:nvSpPr>
        <p:spPr bwMode="auto">
          <a:xfrm>
            <a:off x="698499" y="6503172"/>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32125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dy_4">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4" name="Freeform 2"/>
          <p:cNvSpPr>
            <a:spLocks/>
          </p:cNvSpPr>
          <p:nvPr userDrawn="1"/>
        </p:nvSpPr>
        <p:spPr bwMode="auto">
          <a:xfrm>
            <a:off x="15" y="6375601"/>
            <a:ext cx="8985871" cy="482665"/>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15" name="Freeform 3"/>
          <p:cNvSpPr>
            <a:spLocks/>
          </p:cNvSpPr>
          <p:nvPr userDrawn="1"/>
        </p:nvSpPr>
        <p:spPr bwMode="auto">
          <a:xfrm>
            <a:off x="8877276" y="6375603"/>
            <a:ext cx="3315939" cy="482660"/>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9"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1"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3" name="Picture 87" descr="图片3副本"/>
          <p:cNvPicPr>
            <a:picLocks noChangeAspect="1" noChangeArrowheads="1"/>
          </p:cNvPicPr>
          <p:nvPr userDrawn="1"/>
        </p:nvPicPr>
        <p:blipFill>
          <a:blip r:embed="rId2" cstate="screen"/>
          <a:stretch>
            <a:fillRect/>
          </a:stretch>
        </p:blipFill>
        <p:spPr bwMode="auto">
          <a:xfrm>
            <a:off x="10182225" y="6386513"/>
            <a:ext cx="1292464" cy="310923"/>
          </a:xfrm>
          <a:prstGeom prst="rect">
            <a:avLst/>
          </a:prstGeom>
          <a:noFill/>
        </p:spPr>
      </p:pic>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19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dy_5">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grpSp>
        <p:nvGrpSpPr>
          <p:cNvPr id="11" name="组合 3"/>
          <p:cNvGrpSpPr>
            <a:grpSpLocks noChangeAspect="1"/>
          </p:cNvGrpSpPr>
          <p:nvPr userDrawn="1"/>
        </p:nvGrpSpPr>
        <p:grpSpPr bwMode="auto">
          <a:xfrm>
            <a:off x="0" y="6804026"/>
            <a:ext cx="12198096" cy="74120"/>
            <a:chOff x="0" y="5087938"/>
            <a:chExt cx="9144000" cy="55562"/>
          </a:xfrm>
        </p:grpSpPr>
        <p:pic>
          <p:nvPicPr>
            <p:cNvPr id="12"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0" y="5087938"/>
              <a:ext cx="8616950" cy="55562"/>
            </a:xfrm>
            <a:prstGeom prst="rect">
              <a:avLst/>
            </a:prstGeom>
            <a:noFill/>
            <a:ln w="9525">
              <a:noFill/>
              <a:miter lim="800000"/>
              <a:headEnd/>
              <a:tailEnd/>
            </a:ln>
          </p:spPr>
        </p:pic>
        <p:pic>
          <p:nvPicPr>
            <p:cNvPr id="13"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527050" y="5087938"/>
              <a:ext cx="8616950" cy="55562"/>
            </a:xfrm>
            <a:prstGeom prst="rect">
              <a:avLst/>
            </a:prstGeom>
            <a:noFill/>
            <a:ln w="9525">
              <a:noFill/>
              <a:miter lim="800000"/>
              <a:headEnd/>
              <a:tailEnd/>
            </a:ln>
          </p:spPr>
        </p:pic>
      </p:grpSp>
      <p:sp>
        <p:nvSpPr>
          <p:cNvPr id="10"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5"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8"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pic>
        <p:nvPicPr>
          <p:cNvPr id="22"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305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4156" userDrawn="1">
          <p15:clr>
            <a:srgbClr val="FBAE40"/>
          </p15:clr>
        </p15:guide>
        <p15:guide id="2" pos="25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2">
    <p:spTree>
      <p:nvGrpSpPr>
        <p:cNvPr id="1" name=""/>
        <p:cNvGrpSpPr/>
        <p:nvPr/>
      </p:nvGrpSpPr>
      <p:grpSpPr>
        <a:xfrm>
          <a:off x="0" y="0"/>
          <a:ext cx="0" cy="0"/>
          <a:chOff x="0" y="0"/>
          <a:chExt cx="0" cy="0"/>
        </a:xfrm>
      </p:grpSpPr>
      <p:pic>
        <p:nvPicPr>
          <p:cNvPr id="5" name="Picture 6" descr="C:\Users\z00205060\Desktop\Open Cloud Summit 2014-01.jpg"/>
          <p:cNvPicPr>
            <a:picLocks noChangeAspect="1" noChangeArrowheads="1"/>
          </p:cNvPicPr>
          <p:nvPr userDrawn="1"/>
        </p:nvPicPr>
        <p:blipFill>
          <a:blip r:embed="rId2" cstate="print"/>
          <a:srcRect r="6795" b="7275"/>
          <a:stretch>
            <a:fillRect/>
          </a:stretch>
        </p:blipFill>
        <p:spPr bwMode="auto">
          <a:xfrm>
            <a:off x="828675" y="498012"/>
            <a:ext cx="11366500" cy="6359988"/>
          </a:xfrm>
          <a:prstGeom prst="rect">
            <a:avLst/>
          </a:prstGeom>
          <a:noFill/>
        </p:spPr>
      </p:pic>
      <p:sp>
        <p:nvSpPr>
          <p:cNvPr id="9" name="标题 1"/>
          <p:cNvSpPr>
            <a:spLocks noGrp="1"/>
          </p:cNvSpPr>
          <p:nvPr>
            <p:ph type="title"/>
          </p:nvPr>
        </p:nvSpPr>
        <p:spPr>
          <a:xfrm>
            <a:off x="1007697" y="909514"/>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2542072"/>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5"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7"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30300641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dy_2">
    <p:spTree>
      <p:nvGrpSpPr>
        <p:cNvPr id="1" name=""/>
        <p:cNvGrpSpPr/>
        <p:nvPr/>
      </p:nvGrpSpPr>
      <p:grpSpPr>
        <a:xfrm>
          <a:off x="0" y="0"/>
          <a:ext cx="0" cy="0"/>
          <a:chOff x="0" y="0"/>
          <a:chExt cx="0" cy="0"/>
        </a:xfrm>
      </p:grpSpPr>
      <p:pic>
        <p:nvPicPr>
          <p:cNvPr id="10" name="Picture 3" descr="D:\2015 MWC KV\2015 MWC PPT\新建文件夹\09.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86"/>
          <p:cNvSpPr>
            <a:spLocks noChangeArrowheads="1"/>
          </p:cNvSpPr>
          <p:nvPr userDrawn="1"/>
        </p:nvSpPr>
        <p:spPr bwMode="auto">
          <a:xfrm>
            <a:off x="698499" y="6578991"/>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Tree>
    <p:extLst>
      <p:ext uri="{BB962C8B-B14F-4D97-AF65-F5344CB8AC3E}">
        <p14:creationId xmlns:p14="http://schemas.microsoft.com/office/powerpoint/2010/main" val="3134035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dy_3">
    <p:spTree>
      <p:nvGrpSpPr>
        <p:cNvPr id="1" name=""/>
        <p:cNvGrpSpPr/>
        <p:nvPr/>
      </p:nvGrpSpPr>
      <p:grpSpPr>
        <a:xfrm>
          <a:off x="0" y="0"/>
          <a:ext cx="0" cy="0"/>
          <a:chOff x="0" y="0"/>
          <a:chExt cx="0" cy="0"/>
        </a:xfrm>
      </p:grpSpPr>
      <p:pic>
        <p:nvPicPr>
          <p:cNvPr id="8" name="Picture 2" descr="D:\2015 MWC KV\2015 MWC PPT\新建文件夹\04.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chemeClr val="bg1"/>
                </a:solidFill>
                <a:latin typeface="FrutigerNext LT Regular" panose="020B0503040504020204" pitchFamily="34" charset="0"/>
                <a:ea typeface="微软雅黑"/>
              </a:rPr>
              <a:t>HUAWEI TECHNOLOGIES CO., LTD.</a:t>
            </a:r>
          </a:p>
        </p:txBody>
      </p:sp>
      <p:sp>
        <p:nvSpPr>
          <p:cNvPr id="9" name="Rectangle 86"/>
          <p:cNvSpPr>
            <a:spLocks noChangeArrowheads="1"/>
          </p:cNvSpPr>
          <p:nvPr userDrawn="1"/>
        </p:nvSpPr>
        <p:spPr bwMode="auto">
          <a:xfrm>
            <a:off x="698499" y="6578991"/>
            <a:ext cx="568425"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chemeClr val="bg1"/>
                </a:solidFill>
                <a:latin typeface="FrutigerNext LT Regular" panose="020B0503040504020204" pitchFamily="34" charset="0"/>
                <a:ea typeface="微软雅黑"/>
              </a:rPr>
              <a:t>P</a:t>
            </a:r>
            <a:r>
              <a:rPr lang="en-US" altLang="zh-CN" sz="1100" kern="0" dirty="0">
                <a:solidFill>
                  <a:schemeClr val="bg1"/>
                </a:solidFill>
                <a:latin typeface="FrutigerNext LT Regular" panose="020B0503040504020204" pitchFamily="34" charset="0"/>
                <a:ea typeface="微软雅黑"/>
              </a:rPr>
              <a:t>age </a:t>
            </a:r>
            <a:fld id="{E68EC476-442B-4BB7-9603-F1440C241F3D}" type="slidenum">
              <a:rPr lang="de-DE" sz="1100" kern="0" smtClean="0">
                <a:solidFill>
                  <a:schemeClr val="bg1"/>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chemeClr val="bg1"/>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3389588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ody_6">
    <p:spTree>
      <p:nvGrpSpPr>
        <p:cNvPr id="1" name=""/>
        <p:cNvGrpSpPr/>
        <p:nvPr/>
      </p:nvGrpSpPr>
      <p:grpSpPr>
        <a:xfrm>
          <a:off x="0" y="0"/>
          <a:ext cx="0" cy="0"/>
          <a:chOff x="0" y="0"/>
          <a:chExt cx="0" cy="0"/>
        </a:xfrm>
      </p:grpSpPr>
      <p:pic>
        <p:nvPicPr>
          <p:cNvPr id="15" name="图片 151"/>
          <p:cNvPicPr>
            <a:picLocks noChangeAspect="1"/>
          </p:cNvPicPr>
          <p:nvPr userDrawn="1"/>
        </p:nvPicPr>
        <p:blipFill rotWithShape="1">
          <a:blip r:embed="rId2" cstate="email">
            <a:alphaModFix amt="44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8"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9"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2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3321"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87" descr="图片3副本"/>
          <p:cNvPicPr>
            <a:picLocks noChangeAspect="1" noChangeArrowheads="1"/>
          </p:cNvPicPr>
          <p:nvPr userDrawn="1"/>
        </p:nvPicPr>
        <p:blipFill>
          <a:blip r:embed="rId4" cstate="screen"/>
          <a:stretch>
            <a:fillRect/>
          </a:stretch>
        </p:blipFill>
        <p:spPr bwMode="auto">
          <a:xfrm>
            <a:off x="10182225" y="6386513"/>
            <a:ext cx="1292464" cy="310923"/>
          </a:xfrm>
          <a:prstGeom prst="rect">
            <a:avLst/>
          </a:prstGeom>
          <a:noFill/>
        </p:spPr>
      </p:pic>
    </p:spTree>
    <p:extLst>
      <p:ext uri="{BB962C8B-B14F-4D97-AF65-F5344CB8AC3E}">
        <p14:creationId xmlns:p14="http://schemas.microsoft.com/office/powerpoint/2010/main" val="289341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ody_6">
    <p:spTree>
      <p:nvGrpSpPr>
        <p:cNvPr id="1" name=""/>
        <p:cNvGrpSpPr/>
        <p:nvPr/>
      </p:nvGrpSpPr>
      <p:grpSpPr>
        <a:xfrm>
          <a:off x="0" y="0"/>
          <a:ext cx="0" cy="0"/>
          <a:chOff x="0" y="0"/>
          <a:chExt cx="0" cy="0"/>
        </a:xfrm>
      </p:grpSpPr>
      <p:sp>
        <p:nvSpPr>
          <p:cNvPr id="12"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dirty="0">
              <a:solidFill>
                <a:srgbClr val="000000"/>
              </a:solidFill>
              <a:latin typeface="Arial" charset="0"/>
              <a:ea typeface="宋体" pitchFamily="2" charset="-122"/>
            </a:endParaRPr>
          </a:p>
        </p:txBody>
      </p:sp>
      <p:pic>
        <p:nvPicPr>
          <p:cNvPr id="17" name="图片 78"/>
          <p:cNvPicPr>
            <a:picLocks noChangeAspect="1"/>
          </p:cNvPicPr>
          <p:nvPr userDrawn="1"/>
        </p:nvPicPr>
        <p:blipFill rotWithShape="1">
          <a:blip r:embed="rId2" cstate="email">
            <a:alphaModFix amt="19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pic>
        <p:nvPicPr>
          <p:cNvPr id="13" name="Picture 7"/>
          <p:cNvPicPr>
            <a:picLocks noChangeAspect="1"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10455820" y="6365315"/>
            <a:ext cx="1308167" cy="3302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pic>
        <p:nvPicPr>
          <p:cNvPr id="1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9"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4790BD"/>
                </a:solidFill>
                <a:latin typeface="FrutigerNext LT Regular" panose="020B0503040504020204" pitchFamily="34" charset="0"/>
                <a:ea typeface="微软雅黑"/>
              </a:rPr>
              <a:t>HUAWEI TECHNOLOGIES CO., LTD.</a:t>
            </a:r>
          </a:p>
        </p:txBody>
      </p:sp>
      <p:sp>
        <p:nvSpPr>
          <p:cNvPr id="20"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4790BD"/>
                </a:solidFill>
                <a:latin typeface="FrutigerNext LT Regular" panose="020B0503040504020204" pitchFamily="34" charset="0"/>
                <a:ea typeface="微软雅黑"/>
              </a:rPr>
              <a:t> </a:t>
            </a:r>
            <a:fld id="{A4C34F22-587E-473D-9099-376F4F013A30}" type="slidenum">
              <a:rPr lang="de-DE" altLang="zh-CN" sz="1400" kern="0">
                <a:solidFill>
                  <a:srgbClr val="4790BD"/>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4790BD"/>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846326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0400" y="260423"/>
            <a:ext cx="11088000" cy="539876"/>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590400" y="908261"/>
            <a:ext cx="11088000" cy="540252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10"/>
          <p:cNvSpPr>
            <a:spLocks noGrp="1" noChangeArrowheads="1"/>
          </p:cNvSpPr>
          <p:nvPr>
            <p:ph type="dt" sz="half" idx="10"/>
          </p:nvPr>
        </p:nvSpPr>
        <p:spPr>
          <a:ln/>
        </p:spPr>
        <p:txBody>
          <a:bodyPr/>
          <a:lstStyle>
            <a:lvl1pPr>
              <a:defRPr/>
            </a:lvl1pPr>
          </a:lstStyle>
          <a:p>
            <a:pPr>
              <a:defRPr/>
            </a:pPr>
            <a:fld id="{B2A8832E-1023-410A-A24E-2EFF849251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4803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53" name="TextBox 2"/>
          <p:cNvSpPr txBox="1"/>
          <p:nvPr/>
        </p:nvSpPr>
        <p:spPr>
          <a:xfrm>
            <a:off x="1095752" y="6358411"/>
            <a:ext cx="1463850" cy="246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30" rIns="45730">
            <a:spAutoFit/>
          </a:bodyPr>
          <a:lstStyle>
            <a:lvl1pPr>
              <a:defRPr sz="1000">
                <a:solidFill>
                  <a:srgbClr val="1D1D1B"/>
                </a:solidFill>
              </a:defRPr>
            </a:lvl1pPr>
          </a:lstStyle>
          <a:p>
            <a:r>
              <a:rPr sz="1000"/>
              <a:t>Huawei Confidential</a:t>
            </a:r>
          </a:p>
        </p:txBody>
      </p:sp>
      <p:sp>
        <p:nvSpPr>
          <p:cNvPr id="154" name="Slide Number"/>
          <p:cNvSpPr txBox="1">
            <a:spLocks noGrp="1"/>
          </p:cNvSpPr>
          <p:nvPr>
            <p:ph type="sldNum" sz="quarter" idx="2"/>
          </p:nvPr>
        </p:nvSpPr>
        <p:spPr>
          <a:xfrm>
            <a:off x="734323" y="6404289"/>
            <a:ext cx="139873" cy="127030"/>
          </a:xfrm>
          <a:prstGeom prst="rect">
            <a:avLst/>
          </a:prstGeom>
        </p:spPr>
        <p:txBody>
          <a:bodyPr lIns="0" tIns="0" rIns="0" bIns="0" anchor="t"/>
          <a:lstStyle>
            <a:lvl1pPr algn="l" defTabSz="891027">
              <a:defRPr sz="900">
                <a:solidFill>
                  <a:srgbClr val="1D1D1B"/>
                </a:solidFill>
              </a:defRPr>
            </a:lvl1pPr>
          </a:lstStyle>
          <a:p>
            <a:fld id="{86CB4B4D-7CA3-9044-876B-883B54F8677D}" type="slidenum">
              <a:t>‹#›</a:t>
            </a:fld>
            <a:endParaRPr/>
          </a:p>
        </p:txBody>
      </p:sp>
      <p:grpSp>
        <p:nvGrpSpPr>
          <p:cNvPr id="207" name="组合 24"/>
          <p:cNvGrpSpPr/>
          <p:nvPr/>
        </p:nvGrpSpPr>
        <p:grpSpPr>
          <a:xfrm>
            <a:off x="12219460" y="2932615"/>
            <a:ext cx="1983436" cy="3935597"/>
            <a:chOff x="0" y="-1"/>
            <a:chExt cx="1982919" cy="3934685"/>
          </a:xfrm>
        </p:grpSpPr>
        <p:grpSp>
          <p:nvGrpSpPr>
            <p:cNvPr id="162" name="组合 25"/>
            <p:cNvGrpSpPr/>
            <p:nvPr/>
          </p:nvGrpSpPr>
          <p:grpSpPr>
            <a:xfrm>
              <a:off x="99355" y="-1"/>
              <a:ext cx="1883564" cy="591917"/>
              <a:chOff x="-1" y="-1"/>
              <a:chExt cx="1883562" cy="591916"/>
            </a:xfrm>
          </p:grpSpPr>
          <p:grpSp>
            <p:nvGrpSpPr>
              <p:cNvPr id="157" name="矩形 5"/>
              <p:cNvGrpSpPr/>
              <p:nvPr/>
            </p:nvGrpSpPr>
            <p:grpSpPr>
              <a:xfrm>
                <a:off x="-1" y="165957"/>
                <a:ext cx="911022" cy="425958"/>
                <a:chOff x="-1" y="-1"/>
                <a:chExt cx="911021" cy="425957"/>
              </a:xfrm>
            </p:grpSpPr>
            <p:sp>
              <p:nvSpPr>
                <p:cNvPr id="155" name="Rectangle"/>
                <p:cNvSpPr/>
                <p:nvPr/>
              </p:nvSpPr>
              <p:spPr>
                <a:xfrm>
                  <a:off x="-1" y="-1"/>
                  <a:ext cx="911021" cy="425957"/>
                </a:xfrm>
                <a:prstGeom prst="rect">
                  <a:avLst/>
                </a:prstGeom>
                <a:solidFill>
                  <a:srgbClr val="C8102E"/>
                </a:solidFill>
                <a:ln w="12700" cap="flat">
                  <a:noFill/>
                  <a:miter lim="400000"/>
                </a:ln>
                <a:effectLst/>
              </p:spPr>
              <p:txBody>
                <a:bodyPr wrap="square" lIns="45719" tIns="45719" rIns="45719" bIns="45719" numCol="1" anchor="ctr">
                  <a:noAutofit/>
                </a:bodyPr>
                <a:lstStyle/>
                <a:p>
                  <a:pPr algn="ctr">
                    <a:defRPr>
                      <a:solidFill>
                        <a:schemeClr val="accent6"/>
                      </a:solidFill>
                      <a:latin typeface="+mj-lt"/>
                      <a:ea typeface="+mj-ea"/>
                      <a:cs typeface="+mj-cs"/>
                      <a:sym typeface="Calibri"/>
                    </a:defRPr>
                  </a:pPr>
                  <a:endParaRPr/>
                </a:p>
              </p:txBody>
            </p:sp>
            <p:sp>
              <p:nvSpPr>
                <p:cNvPr id="156" name="PANTONE 186C…"/>
                <p:cNvSpPr txBox="1"/>
                <p:nvPr/>
              </p:nvSpPr>
              <p:spPr>
                <a:xfrm>
                  <a:off x="-1" y="105257"/>
                  <a:ext cx="911021" cy="2154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PANTONE 186C</a:t>
                  </a:r>
                  <a:endParaRPr sz="700">
                    <a:solidFill>
                      <a:schemeClr val="accent6"/>
                    </a:solidFill>
                    <a:latin typeface="+mj-lt"/>
                    <a:ea typeface="+mj-ea"/>
                    <a:cs typeface="+mj-cs"/>
                    <a:sym typeface="Calibri"/>
                  </a:endParaRPr>
                </a:p>
                <a:p>
                  <a:pPr algn="ctr">
                    <a:defRPr sz="700" b="1">
                      <a:solidFill>
                        <a:srgbClr val="FFFFFF"/>
                      </a:solidFill>
                    </a:defRPr>
                  </a:pPr>
                  <a:r>
                    <a:rPr sz="700"/>
                    <a:t>RGB 200/16/46</a:t>
                  </a:r>
                </a:p>
              </p:txBody>
            </p:sp>
          </p:grpSp>
          <p:grpSp>
            <p:nvGrpSpPr>
              <p:cNvPr id="160" name="矩形 9"/>
              <p:cNvGrpSpPr/>
              <p:nvPr/>
            </p:nvGrpSpPr>
            <p:grpSpPr>
              <a:xfrm>
                <a:off x="972539" y="165957"/>
                <a:ext cx="911022" cy="425958"/>
                <a:chOff x="-1" y="-1"/>
                <a:chExt cx="911021" cy="425957"/>
              </a:xfrm>
            </p:grpSpPr>
            <p:sp>
              <p:nvSpPr>
                <p:cNvPr id="158" name="Rectangle"/>
                <p:cNvSpPr/>
                <p:nvPr/>
              </p:nvSpPr>
              <p:spPr>
                <a:xfrm>
                  <a:off x="-1" y="-1"/>
                  <a:ext cx="911021" cy="425957"/>
                </a:xfrm>
                <a:prstGeom prst="rect">
                  <a:avLst/>
                </a:prstGeom>
                <a:solidFill>
                  <a:srgbClr val="C7000B"/>
                </a:solidFill>
                <a:ln w="12700" cap="flat">
                  <a:noFill/>
                  <a:miter lim="400000"/>
                </a:ln>
                <a:effectLst/>
              </p:spPr>
              <p:txBody>
                <a:bodyPr wrap="square" lIns="45719" tIns="45719" rIns="45719" bIns="45719" numCol="1" anchor="ctr">
                  <a:noAutofit/>
                </a:bodyPr>
                <a:lstStyle/>
                <a:p>
                  <a:pPr algn="ctr">
                    <a:defRPr>
                      <a:solidFill>
                        <a:schemeClr val="accent6"/>
                      </a:solidFill>
                      <a:latin typeface="+mj-lt"/>
                      <a:ea typeface="+mj-ea"/>
                      <a:cs typeface="+mj-cs"/>
                      <a:sym typeface="Calibri"/>
                    </a:defRPr>
                  </a:pPr>
                  <a:endParaRPr/>
                </a:p>
              </p:txBody>
            </p:sp>
            <p:sp>
              <p:nvSpPr>
                <p:cNvPr id="159" name="PANTONE 185C…"/>
                <p:cNvSpPr txBox="1"/>
                <p:nvPr/>
              </p:nvSpPr>
              <p:spPr>
                <a:xfrm>
                  <a:off x="-1" y="105257"/>
                  <a:ext cx="911021" cy="2154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PANTONE 185C</a:t>
                  </a:r>
                  <a:endParaRPr sz="700">
                    <a:solidFill>
                      <a:schemeClr val="accent6"/>
                    </a:solidFill>
                    <a:latin typeface="+mj-lt"/>
                    <a:ea typeface="+mj-ea"/>
                    <a:cs typeface="+mj-cs"/>
                    <a:sym typeface="Calibri"/>
                  </a:endParaRPr>
                </a:p>
                <a:p>
                  <a:pPr algn="ctr">
                    <a:defRPr sz="700" b="1">
                      <a:solidFill>
                        <a:srgbClr val="FFFFFF"/>
                      </a:solidFill>
                    </a:defRPr>
                  </a:pPr>
                  <a:r>
                    <a:rPr sz="700"/>
                    <a:t>RGB 199/0/11</a:t>
                  </a:r>
                </a:p>
              </p:txBody>
            </p:sp>
          </p:grpSp>
          <p:sp>
            <p:nvSpPr>
              <p:cNvPr id="161" name="文本框 31"/>
              <p:cNvSpPr txBox="1"/>
              <p:nvPr/>
            </p:nvSpPr>
            <p:spPr>
              <a:xfrm>
                <a:off x="11263" y="-1"/>
                <a:ext cx="384720" cy="1538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gn="ctr">
                  <a:defRPr sz="1000">
                    <a:latin typeface="Microsoft YaHei"/>
                    <a:ea typeface="Microsoft YaHei"/>
                    <a:cs typeface="Microsoft YaHei"/>
                    <a:sym typeface="Microsoft YaHei"/>
                  </a:defRPr>
                </a:lvl1pPr>
              </a:lstStyle>
              <a:p>
                <a:r>
                  <a:rPr sz="1000"/>
                  <a:t>品牌色</a:t>
                </a:r>
              </a:p>
            </p:txBody>
          </p:sp>
        </p:grpSp>
        <p:grpSp>
          <p:nvGrpSpPr>
            <p:cNvPr id="206" name="组合 26"/>
            <p:cNvGrpSpPr/>
            <p:nvPr/>
          </p:nvGrpSpPr>
          <p:grpSpPr>
            <a:xfrm>
              <a:off x="0" y="676981"/>
              <a:ext cx="1982914" cy="3257703"/>
              <a:chOff x="0" y="23913"/>
              <a:chExt cx="1982914" cy="3257701"/>
            </a:xfrm>
          </p:grpSpPr>
          <p:grpSp>
            <p:nvGrpSpPr>
              <p:cNvPr id="165" name="矩形 12"/>
              <p:cNvGrpSpPr/>
              <p:nvPr/>
            </p:nvGrpSpPr>
            <p:grpSpPr>
              <a:xfrm>
                <a:off x="99360" y="648901"/>
                <a:ext cx="885205" cy="395400"/>
                <a:chOff x="-1" y="-1"/>
                <a:chExt cx="885203" cy="395399"/>
              </a:xfrm>
            </p:grpSpPr>
            <p:sp>
              <p:nvSpPr>
                <p:cNvPr id="163" name="Rectangle"/>
                <p:cNvSpPr/>
                <p:nvPr/>
              </p:nvSpPr>
              <p:spPr>
                <a:xfrm>
                  <a:off x="-1" y="-1"/>
                  <a:ext cx="885203" cy="395399"/>
                </a:xfrm>
                <a:prstGeom prst="rect">
                  <a:avLst/>
                </a:prstGeom>
                <a:solidFill>
                  <a:srgbClr val="EA5A4F"/>
                </a:solidFill>
                <a:ln w="12700" cap="flat">
                  <a:solidFill>
                    <a:srgbClr val="EA5A4F"/>
                  </a:solidFill>
                  <a:prstDash val="solid"/>
                  <a:miter lim="8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64" name="RGB 234/90/79"/>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234/90/79</a:t>
                  </a:r>
                </a:p>
              </p:txBody>
            </p:sp>
          </p:grpSp>
          <p:grpSp>
            <p:nvGrpSpPr>
              <p:cNvPr id="168" name="矩形 13"/>
              <p:cNvGrpSpPr/>
              <p:nvPr/>
            </p:nvGrpSpPr>
            <p:grpSpPr>
              <a:xfrm>
                <a:off x="99360" y="198821"/>
                <a:ext cx="885205" cy="395400"/>
                <a:chOff x="-1" y="-1"/>
                <a:chExt cx="885203" cy="395399"/>
              </a:xfrm>
            </p:grpSpPr>
            <p:sp>
              <p:nvSpPr>
                <p:cNvPr id="166" name="Rectangle"/>
                <p:cNvSpPr/>
                <p:nvPr/>
              </p:nvSpPr>
              <p:spPr>
                <a:xfrm>
                  <a:off x="-1" y="-1"/>
                  <a:ext cx="885203" cy="395399"/>
                </a:xfrm>
                <a:prstGeom prst="rect">
                  <a:avLst/>
                </a:prstGeom>
                <a:solidFill>
                  <a:srgbClr val="78000F"/>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67" name="RGB 120/0/15"/>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120/0/15</a:t>
                  </a:r>
                </a:p>
              </p:txBody>
            </p:sp>
          </p:grpSp>
          <p:sp>
            <p:nvSpPr>
              <p:cNvPr id="169" name="文本框 15"/>
              <p:cNvSpPr txBox="1"/>
              <p:nvPr/>
            </p:nvSpPr>
            <p:spPr>
              <a:xfrm>
                <a:off x="0" y="23913"/>
                <a:ext cx="569387" cy="1538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lvl1pPr algn="ctr">
                  <a:defRPr sz="1000">
                    <a:latin typeface="Microsoft YaHei"/>
                    <a:ea typeface="Microsoft YaHei"/>
                    <a:cs typeface="Microsoft YaHei"/>
                    <a:sym typeface="Microsoft YaHei"/>
                  </a:defRPr>
                </a:lvl1pPr>
              </a:lstStyle>
              <a:p>
                <a:r>
                  <a:rPr sz="1000"/>
                  <a:t>辅助色</a:t>
                </a:r>
              </a:p>
            </p:txBody>
          </p:sp>
          <p:grpSp>
            <p:nvGrpSpPr>
              <p:cNvPr id="172" name="矩形 16"/>
              <p:cNvGrpSpPr/>
              <p:nvPr/>
            </p:nvGrpSpPr>
            <p:grpSpPr>
              <a:xfrm>
                <a:off x="99360" y="1546930"/>
                <a:ext cx="885205" cy="395400"/>
                <a:chOff x="-1" y="-1"/>
                <a:chExt cx="885203" cy="395399"/>
              </a:xfrm>
            </p:grpSpPr>
            <p:sp>
              <p:nvSpPr>
                <p:cNvPr id="170" name="Rectangle"/>
                <p:cNvSpPr/>
                <p:nvPr/>
              </p:nvSpPr>
              <p:spPr>
                <a:xfrm>
                  <a:off x="-1" y="-1"/>
                  <a:ext cx="885203" cy="395399"/>
                </a:xfrm>
                <a:prstGeom prst="rect">
                  <a:avLst/>
                </a:prstGeom>
                <a:solidFill>
                  <a:srgbClr val="F8B53C"/>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71" name="RGB 248/181/60"/>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248/181/60</a:t>
                  </a:r>
                </a:p>
              </p:txBody>
            </p:sp>
          </p:grpSp>
          <p:grpSp>
            <p:nvGrpSpPr>
              <p:cNvPr id="175" name="矩形 17"/>
              <p:cNvGrpSpPr/>
              <p:nvPr/>
            </p:nvGrpSpPr>
            <p:grpSpPr>
              <a:xfrm>
                <a:off x="99360" y="1104663"/>
                <a:ext cx="885205" cy="395400"/>
                <a:chOff x="-1" y="-1"/>
                <a:chExt cx="885203" cy="395399"/>
              </a:xfrm>
            </p:grpSpPr>
            <p:sp>
              <p:nvSpPr>
                <p:cNvPr id="173" name="Rectangle"/>
                <p:cNvSpPr/>
                <p:nvPr/>
              </p:nvSpPr>
              <p:spPr>
                <a:xfrm>
                  <a:off x="-1" y="-1"/>
                  <a:ext cx="885203" cy="395399"/>
                </a:xfrm>
                <a:prstGeom prst="rect">
                  <a:avLst/>
                </a:prstGeom>
                <a:solidFill>
                  <a:srgbClr val="EB5C01"/>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74" name="RGB 235/92/1"/>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235/92/1</a:t>
                  </a:r>
                </a:p>
              </p:txBody>
            </p:sp>
          </p:grpSp>
          <p:grpSp>
            <p:nvGrpSpPr>
              <p:cNvPr id="178" name="矩形 18"/>
              <p:cNvGrpSpPr/>
              <p:nvPr/>
            </p:nvGrpSpPr>
            <p:grpSpPr>
              <a:xfrm>
                <a:off x="99356" y="2438701"/>
                <a:ext cx="911023" cy="395400"/>
                <a:chOff x="-1" y="-1"/>
                <a:chExt cx="911021" cy="395399"/>
              </a:xfrm>
            </p:grpSpPr>
            <p:sp>
              <p:nvSpPr>
                <p:cNvPr id="176" name="Rectangle"/>
                <p:cNvSpPr/>
                <p:nvPr/>
              </p:nvSpPr>
              <p:spPr>
                <a:xfrm>
                  <a:off x="-1" y="-1"/>
                  <a:ext cx="911021" cy="395399"/>
                </a:xfrm>
                <a:prstGeom prst="rect">
                  <a:avLst/>
                </a:prstGeom>
                <a:solidFill>
                  <a:srgbClr val="898989"/>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77" name="RGB 137/137/137"/>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137/137/137</a:t>
                  </a:r>
                </a:p>
              </p:txBody>
            </p:sp>
          </p:grpSp>
          <p:grpSp>
            <p:nvGrpSpPr>
              <p:cNvPr id="181" name="矩形 19"/>
              <p:cNvGrpSpPr/>
              <p:nvPr/>
            </p:nvGrpSpPr>
            <p:grpSpPr>
              <a:xfrm>
                <a:off x="99356" y="1996435"/>
                <a:ext cx="911023" cy="395400"/>
                <a:chOff x="-1" y="-1"/>
                <a:chExt cx="911021" cy="395399"/>
              </a:xfrm>
            </p:grpSpPr>
            <p:sp>
              <p:nvSpPr>
                <p:cNvPr id="179" name="Rectangle"/>
                <p:cNvSpPr/>
                <p:nvPr/>
              </p:nvSpPr>
              <p:spPr>
                <a:xfrm>
                  <a:off x="-1" y="-1"/>
                  <a:ext cx="911021" cy="395399"/>
                </a:xfrm>
                <a:prstGeom prst="rect">
                  <a:avLst/>
                </a:prstGeom>
                <a:solidFill>
                  <a:srgbClr val="231815"/>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80" name="RGB 35/24/21"/>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35/24/21</a:t>
                  </a:r>
                </a:p>
              </p:txBody>
            </p:sp>
          </p:grpSp>
          <p:grpSp>
            <p:nvGrpSpPr>
              <p:cNvPr id="184" name="矩形 22"/>
              <p:cNvGrpSpPr/>
              <p:nvPr/>
            </p:nvGrpSpPr>
            <p:grpSpPr>
              <a:xfrm>
                <a:off x="99356" y="2886214"/>
                <a:ext cx="911023" cy="395400"/>
                <a:chOff x="-1" y="-1"/>
                <a:chExt cx="911021" cy="395399"/>
              </a:xfrm>
            </p:grpSpPr>
            <p:sp>
              <p:nvSpPr>
                <p:cNvPr id="182" name="Rectangle"/>
                <p:cNvSpPr/>
                <p:nvPr/>
              </p:nvSpPr>
              <p:spPr>
                <a:xfrm>
                  <a:off x="-1" y="-1"/>
                  <a:ext cx="911021" cy="395399"/>
                </a:xfrm>
                <a:prstGeom prst="rect">
                  <a:avLst/>
                </a:prstGeom>
                <a:solidFill>
                  <a:srgbClr val="DDDDDD"/>
                </a:solidFill>
                <a:ln w="12700" cap="flat">
                  <a:noFill/>
                  <a:miter lim="400000"/>
                </a:ln>
                <a:effectLst/>
              </p:spPr>
              <p:txBody>
                <a:bodyPr wrap="square" lIns="45719" tIns="45719" rIns="45719" bIns="45719" numCol="1" anchor="ctr">
                  <a:noAutofit/>
                </a:bodyPr>
                <a:lstStyle/>
                <a:p>
                  <a:pPr algn="ctr">
                    <a:defRPr sz="700" b="1">
                      <a:solidFill>
                        <a:schemeClr val="accent6"/>
                      </a:solidFill>
                    </a:defRPr>
                  </a:pPr>
                  <a:endParaRPr sz="700"/>
                </a:p>
              </p:txBody>
            </p:sp>
            <p:sp>
              <p:nvSpPr>
                <p:cNvPr id="183" name="RGB 221/221/221"/>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chemeClr val="accent6"/>
                      </a:solidFill>
                    </a:defRPr>
                  </a:pPr>
                  <a:r>
                    <a:rPr sz="700"/>
                    <a:t>RGB 221/221/221</a:t>
                  </a:r>
                </a:p>
              </p:txBody>
            </p:sp>
          </p:grpSp>
          <p:grpSp>
            <p:nvGrpSpPr>
              <p:cNvPr id="187" name="矩形 12"/>
              <p:cNvGrpSpPr/>
              <p:nvPr/>
            </p:nvGrpSpPr>
            <p:grpSpPr>
              <a:xfrm>
                <a:off x="1071895" y="648901"/>
                <a:ext cx="885204" cy="395400"/>
                <a:chOff x="-1" y="-1"/>
                <a:chExt cx="885203" cy="395399"/>
              </a:xfrm>
            </p:grpSpPr>
            <p:sp>
              <p:nvSpPr>
                <p:cNvPr id="185" name="Rectangle"/>
                <p:cNvSpPr/>
                <p:nvPr/>
              </p:nvSpPr>
              <p:spPr>
                <a:xfrm>
                  <a:off x="-1" y="-1"/>
                  <a:ext cx="885203" cy="395399"/>
                </a:xfrm>
                <a:prstGeom prst="rect">
                  <a:avLst/>
                </a:prstGeom>
                <a:solidFill>
                  <a:srgbClr val="E98C80"/>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86" name="RGB 233/140/128"/>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233/140/128</a:t>
                  </a:r>
                </a:p>
              </p:txBody>
            </p:sp>
          </p:grpSp>
          <p:grpSp>
            <p:nvGrpSpPr>
              <p:cNvPr id="190" name="矩形 13"/>
              <p:cNvGrpSpPr/>
              <p:nvPr/>
            </p:nvGrpSpPr>
            <p:grpSpPr>
              <a:xfrm>
                <a:off x="1071895" y="198821"/>
                <a:ext cx="885204" cy="395400"/>
                <a:chOff x="-1" y="-1"/>
                <a:chExt cx="885203" cy="395399"/>
              </a:xfrm>
            </p:grpSpPr>
            <p:sp>
              <p:nvSpPr>
                <p:cNvPr id="188" name="Rectangle"/>
                <p:cNvSpPr/>
                <p:nvPr/>
              </p:nvSpPr>
              <p:spPr>
                <a:xfrm>
                  <a:off x="-1" y="-1"/>
                  <a:ext cx="885203" cy="395399"/>
                </a:xfrm>
                <a:prstGeom prst="rect">
                  <a:avLst/>
                </a:prstGeom>
                <a:solidFill>
                  <a:srgbClr val="A72126"/>
                </a:solidFill>
                <a:ln w="12700" cap="flat">
                  <a:solidFill>
                    <a:srgbClr val="9F0001"/>
                  </a:solidFill>
                  <a:prstDash val="solid"/>
                  <a:miter lim="8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89" name="RGB 159/0/1"/>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159/0/1</a:t>
                  </a:r>
                </a:p>
              </p:txBody>
            </p:sp>
          </p:grpSp>
          <p:grpSp>
            <p:nvGrpSpPr>
              <p:cNvPr id="193" name="矩形 16"/>
              <p:cNvGrpSpPr/>
              <p:nvPr/>
            </p:nvGrpSpPr>
            <p:grpSpPr>
              <a:xfrm>
                <a:off x="1071895" y="1546930"/>
                <a:ext cx="885204" cy="395400"/>
                <a:chOff x="-1" y="-1"/>
                <a:chExt cx="885203" cy="395399"/>
              </a:xfrm>
            </p:grpSpPr>
            <p:sp>
              <p:nvSpPr>
                <p:cNvPr id="191" name="Rectangle"/>
                <p:cNvSpPr/>
                <p:nvPr/>
              </p:nvSpPr>
              <p:spPr>
                <a:xfrm>
                  <a:off x="-1" y="-1"/>
                  <a:ext cx="885203" cy="395399"/>
                </a:xfrm>
                <a:prstGeom prst="rect">
                  <a:avLst/>
                </a:prstGeom>
                <a:solidFill>
                  <a:srgbClr val="F5DC57"/>
                </a:solidFill>
                <a:ln w="12700" cap="flat">
                  <a:noFill/>
                  <a:miter lim="400000"/>
                </a:ln>
                <a:effectLst/>
              </p:spPr>
              <p:txBody>
                <a:bodyPr wrap="square" lIns="45719" tIns="45719" rIns="45719" bIns="45719" numCol="1" anchor="ctr">
                  <a:noAutofit/>
                </a:bodyPr>
                <a:lstStyle/>
                <a:p>
                  <a:pPr algn="ctr">
                    <a:defRPr sz="700" b="1">
                      <a:solidFill>
                        <a:schemeClr val="accent6"/>
                      </a:solidFill>
                    </a:defRPr>
                  </a:pPr>
                  <a:endParaRPr sz="700"/>
                </a:p>
              </p:txBody>
            </p:sp>
            <p:sp>
              <p:nvSpPr>
                <p:cNvPr id="192" name="RGB 245/220/87"/>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chemeClr val="accent6"/>
                      </a:solidFill>
                    </a:defRPr>
                  </a:pPr>
                  <a:r>
                    <a:rPr sz="700"/>
                    <a:t>RGB 245/220/87</a:t>
                  </a:r>
                </a:p>
              </p:txBody>
            </p:sp>
          </p:grpSp>
          <p:grpSp>
            <p:nvGrpSpPr>
              <p:cNvPr id="196" name="矩形 17"/>
              <p:cNvGrpSpPr/>
              <p:nvPr/>
            </p:nvGrpSpPr>
            <p:grpSpPr>
              <a:xfrm>
                <a:off x="1071895" y="1104663"/>
                <a:ext cx="885204" cy="395400"/>
                <a:chOff x="-1" y="-1"/>
                <a:chExt cx="885203" cy="395399"/>
              </a:xfrm>
            </p:grpSpPr>
            <p:sp>
              <p:nvSpPr>
                <p:cNvPr id="194" name="Rectangle"/>
                <p:cNvSpPr/>
                <p:nvPr/>
              </p:nvSpPr>
              <p:spPr>
                <a:xfrm>
                  <a:off x="-1" y="-1"/>
                  <a:ext cx="885203" cy="395399"/>
                </a:xfrm>
                <a:prstGeom prst="rect">
                  <a:avLst/>
                </a:prstGeom>
                <a:solidFill>
                  <a:srgbClr val="F08500"/>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95" name="RGB 240/133/0"/>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240/133/0</a:t>
                  </a:r>
                </a:p>
              </p:txBody>
            </p:sp>
          </p:grpSp>
          <p:grpSp>
            <p:nvGrpSpPr>
              <p:cNvPr id="199" name="矩形 18"/>
              <p:cNvGrpSpPr/>
              <p:nvPr/>
            </p:nvGrpSpPr>
            <p:grpSpPr>
              <a:xfrm>
                <a:off x="1071892" y="2438701"/>
                <a:ext cx="911022" cy="395400"/>
                <a:chOff x="-1" y="-1"/>
                <a:chExt cx="911021" cy="395399"/>
              </a:xfrm>
            </p:grpSpPr>
            <p:sp>
              <p:nvSpPr>
                <p:cNvPr id="197" name="Rectangle"/>
                <p:cNvSpPr/>
                <p:nvPr/>
              </p:nvSpPr>
              <p:spPr>
                <a:xfrm>
                  <a:off x="-1" y="-1"/>
                  <a:ext cx="911021" cy="395399"/>
                </a:xfrm>
                <a:prstGeom prst="rect">
                  <a:avLst/>
                </a:prstGeom>
                <a:solidFill>
                  <a:srgbClr val="B5B5B5"/>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98" name="RGB 181/181/181"/>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181/181/181</a:t>
                  </a:r>
                </a:p>
              </p:txBody>
            </p:sp>
          </p:grpSp>
          <p:grpSp>
            <p:nvGrpSpPr>
              <p:cNvPr id="202" name="矩形 19"/>
              <p:cNvGrpSpPr/>
              <p:nvPr/>
            </p:nvGrpSpPr>
            <p:grpSpPr>
              <a:xfrm>
                <a:off x="1071892" y="1996435"/>
                <a:ext cx="911022" cy="395400"/>
                <a:chOff x="-1" y="-1"/>
                <a:chExt cx="911021" cy="395399"/>
              </a:xfrm>
            </p:grpSpPr>
            <p:sp>
              <p:nvSpPr>
                <p:cNvPr id="200" name="Rectangle"/>
                <p:cNvSpPr/>
                <p:nvPr/>
              </p:nvSpPr>
              <p:spPr>
                <a:xfrm>
                  <a:off x="-1" y="-1"/>
                  <a:ext cx="911021" cy="395399"/>
                </a:xfrm>
                <a:prstGeom prst="rect">
                  <a:avLst/>
                </a:prstGeom>
                <a:solidFill>
                  <a:srgbClr val="595757"/>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201" name="RGB 89/87/87"/>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89/87/87</a:t>
                  </a:r>
                </a:p>
              </p:txBody>
            </p:sp>
          </p:grpSp>
          <p:grpSp>
            <p:nvGrpSpPr>
              <p:cNvPr id="205" name="矩形 22"/>
              <p:cNvGrpSpPr/>
              <p:nvPr/>
            </p:nvGrpSpPr>
            <p:grpSpPr>
              <a:xfrm>
                <a:off x="1071892" y="2886214"/>
                <a:ext cx="911022" cy="395400"/>
                <a:chOff x="-1" y="-1"/>
                <a:chExt cx="911021" cy="395399"/>
              </a:xfrm>
            </p:grpSpPr>
            <p:sp>
              <p:nvSpPr>
                <p:cNvPr id="203" name="Rectangle"/>
                <p:cNvSpPr/>
                <p:nvPr/>
              </p:nvSpPr>
              <p:spPr>
                <a:xfrm>
                  <a:off x="-1" y="-1"/>
                  <a:ext cx="911021" cy="395399"/>
                </a:xfrm>
                <a:prstGeom prst="rect">
                  <a:avLst/>
                </a:prstGeom>
                <a:solidFill>
                  <a:srgbClr val="FFFFFF"/>
                </a:solidFill>
                <a:ln w="6350" cap="flat">
                  <a:solidFill>
                    <a:srgbClr val="F0F0F0"/>
                  </a:solidFill>
                  <a:prstDash val="solid"/>
                  <a:miter lim="800000"/>
                </a:ln>
                <a:effectLst/>
              </p:spPr>
              <p:txBody>
                <a:bodyPr wrap="square" lIns="45719" tIns="45719" rIns="45719" bIns="45719" numCol="1" anchor="ctr">
                  <a:noAutofit/>
                </a:bodyPr>
                <a:lstStyle/>
                <a:p>
                  <a:pPr algn="ctr">
                    <a:defRPr sz="700" b="1">
                      <a:solidFill>
                        <a:schemeClr val="accent6"/>
                      </a:solidFill>
                    </a:defRPr>
                  </a:pPr>
                  <a:endParaRPr sz="700"/>
                </a:p>
              </p:txBody>
            </p:sp>
            <p:sp>
              <p:nvSpPr>
                <p:cNvPr id="204" name="RGB 255/255/255"/>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chemeClr val="accent6"/>
                      </a:solidFill>
                    </a:defRPr>
                  </a:pPr>
                  <a:r>
                    <a:rPr sz="700"/>
                    <a:t>RGB 255/255/255</a:t>
                  </a:r>
                </a:p>
              </p:txBody>
            </p:sp>
          </p:grpSp>
        </p:grpSp>
      </p:grpSp>
      <p:pic>
        <p:nvPicPr>
          <p:cNvPr id="208" name="图片 1" descr="图片 1"/>
          <p:cNvPicPr>
            <a:picLocks noChangeAspect="1"/>
          </p:cNvPicPr>
          <p:nvPr/>
        </p:nvPicPr>
        <p:blipFill>
          <a:blip r:embed="rId2">
            <a:extLst/>
          </a:blip>
          <a:stretch>
            <a:fillRect/>
          </a:stretch>
        </p:blipFill>
        <p:spPr>
          <a:xfrm>
            <a:off x="10198652" y="6322594"/>
            <a:ext cx="1269406" cy="277611"/>
          </a:xfrm>
          <a:prstGeom prst="rect">
            <a:avLst/>
          </a:prstGeom>
          <a:ln w="12700">
            <a:miter lim="400000"/>
          </a:ln>
        </p:spPr>
      </p:pic>
      <p:sp>
        <p:nvSpPr>
          <p:cNvPr id="209" name="矩形 2"/>
          <p:cNvSpPr/>
          <p:nvPr/>
        </p:nvSpPr>
        <p:spPr>
          <a:xfrm>
            <a:off x="960831" y="3603014"/>
            <a:ext cx="6661734" cy="180043"/>
          </a:xfrm>
          <a:prstGeom prst="rect">
            <a:avLst/>
          </a:prstGeom>
          <a:solidFill>
            <a:srgbClr val="C00000"/>
          </a:solidFill>
          <a:ln w="12700">
            <a:miter lim="400000"/>
          </a:ln>
        </p:spPr>
        <p:txBody>
          <a:bodyPr lIns="45730" rIns="45730" anchor="ctr"/>
          <a:lstStyle/>
          <a:p>
            <a:pPr algn="ctr">
              <a:defRPr>
                <a:solidFill>
                  <a:schemeClr val="accent6"/>
                </a:solidFill>
                <a:latin typeface="+mj-lt"/>
                <a:ea typeface="+mj-ea"/>
                <a:cs typeface="+mj-cs"/>
                <a:sym typeface="Calibri"/>
              </a:defRPr>
            </a:pPr>
            <a:endParaRPr/>
          </a:p>
        </p:txBody>
      </p:sp>
      <p:sp>
        <p:nvSpPr>
          <p:cNvPr id="210" name="矩形 3"/>
          <p:cNvSpPr txBox="1">
            <a:spLocks noGrp="1"/>
          </p:cNvSpPr>
          <p:nvPr>
            <p:ph type="body" sz="quarter" idx="13"/>
          </p:nvPr>
        </p:nvSpPr>
        <p:spPr>
          <a:xfrm>
            <a:off x="8003225" y="3166951"/>
            <a:ext cx="1088399" cy="452535"/>
          </a:xfrm>
          <a:prstGeom prst="rect">
            <a:avLst/>
          </a:prstGeom>
        </p:spPr>
        <p:txBody>
          <a:bodyPr wrap="none" lIns="45719" tIns="45719" rIns="45719" bIns="45719">
            <a:spAutoFit/>
          </a:bodyPr>
          <a:lstStyle/>
          <a:p>
            <a:pPr lvl="1" indent="0" defTabSz="914660">
              <a:lnSpc>
                <a:spcPct val="130000"/>
              </a:lnSpc>
              <a:spcBef>
                <a:spcPts val="600"/>
              </a:spcBef>
              <a:defRPr sz="1800" i="1">
                <a:solidFill>
                  <a:srgbClr val="0000CC"/>
                </a:solidFill>
                <a:latin typeface="微软雅黑"/>
                <a:ea typeface="微软雅黑"/>
                <a:cs typeface="微软雅黑"/>
                <a:sym typeface="微软雅黑"/>
              </a:defRPr>
            </a:pPr>
            <a:endParaRPr/>
          </a:p>
        </p:txBody>
      </p:sp>
      <p:sp>
        <p:nvSpPr>
          <p:cNvPr id="211" name="Title Text"/>
          <p:cNvSpPr txBox="1">
            <a:spLocks noGrp="1"/>
          </p:cNvSpPr>
          <p:nvPr>
            <p:ph type="title"/>
          </p:nvPr>
        </p:nvSpPr>
        <p:spPr>
          <a:xfrm>
            <a:off x="960831" y="2839501"/>
            <a:ext cx="6661734" cy="752960"/>
          </a:xfrm>
          <a:prstGeom prst="rect">
            <a:avLst/>
          </a:prstGeom>
        </p:spPr>
        <p:txBody>
          <a:bodyPr anchor="t"/>
          <a:lstStyle>
            <a:lvl1pPr algn="ctr" defTabSz="914660">
              <a:lnSpc>
                <a:spcPct val="150000"/>
              </a:lnSpc>
              <a:spcBef>
                <a:spcPts val="600"/>
              </a:spcBef>
              <a:defRPr sz="4001" b="1">
                <a:latin typeface="微软雅黑"/>
                <a:ea typeface="微软雅黑"/>
                <a:cs typeface="微软雅黑"/>
                <a:sym typeface="微软雅黑"/>
              </a:defRPr>
            </a:lvl1pPr>
          </a:lstStyle>
          <a:p>
            <a:r>
              <a:t>Title Text</a:t>
            </a:r>
          </a:p>
        </p:txBody>
      </p:sp>
    </p:spTree>
    <p:extLst>
      <p:ext uri="{BB962C8B-B14F-4D97-AF65-F5344CB8AC3E}">
        <p14:creationId xmlns:p14="http://schemas.microsoft.com/office/powerpoint/2010/main" val="130918453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s_1">
    <p:spTree>
      <p:nvGrpSpPr>
        <p:cNvPr id="1" name=""/>
        <p:cNvGrpSpPr/>
        <p:nvPr/>
      </p:nvGrpSpPr>
      <p:grpSpPr>
        <a:xfrm>
          <a:off x="0" y="0"/>
          <a:ext cx="0" cy="0"/>
          <a:chOff x="0" y="0"/>
          <a:chExt cx="0" cy="0"/>
        </a:xfrm>
      </p:grpSpPr>
      <p:pic>
        <p:nvPicPr>
          <p:cNvPr id="4" name="Picture 5" descr="C:\Users\z00205060\Desktop\CP项目\规范类文件\新建文件夹\巴展视觉物料规范-20.jpg"/>
          <p:cNvPicPr>
            <a:picLocks noChangeAspect="1" noChangeArrowheads="1"/>
          </p:cNvPicPr>
          <p:nvPr userDrawn="1"/>
        </p:nvPicPr>
        <p:blipFill>
          <a:blip r:embed="rId2" cstate="screen"/>
          <a:srcRect/>
          <a:stretch>
            <a:fillRect/>
          </a:stretch>
        </p:blipFill>
        <p:spPr bwMode="auto">
          <a:xfrm>
            <a:off x="0" y="0"/>
            <a:ext cx="12195175" cy="6858736"/>
          </a:xfrm>
          <a:prstGeom prst="rect">
            <a:avLst/>
          </a:prstGeom>
          <a:noFill/>
        </p:spPr>
      </p:pic>
      <p:pic>
        <p:nvPicPr>
          <p:cNvPr id="5" name="Picture 77" descr="Logo"/>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50172" y="5787562"/>
            <a:ext cx="7064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0778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hank You_1">
    <p:spTree>
      <p:nvGrpSpPr>
        <p:cNvPr id="1" name=""/>
        <p:cNvGrpSpPr/>
        <p:nvPr/>
      </p:nvGrpSpPr>
      <p:grpSpPr>
        <a:xfrm>
          <a:off x="0" y="0"/>
          <a:ext cx="0" cy="0"/>
          <a:chOff x="0" y="0"/>
          <a:chExt cx="0" cy="0"/>
        </a:xfrm>
      </p:grpSpPr>
      <p:pic>
        <p:nvPicPr>
          <p:cNvPr id="6" name="Picture 3" descr="C:\Users\z00205060\Desktop\CP项目\规范类文件\新建文件夹\巴展视觉物料规范-14.jpg"/>
          <p:cNvPicPr>
            <a:picLocks noChangeAspect="1" noChangeArrowheads="1"/>
          </p:cNvPicPr>
          <p:nvPr userDrawn="1"/>
        </p:nvPicPr>
        <p:blipFill>
          <a:blip r:embed="rId2" cstate="screen"/>
          <a:srcRect/>
          <a:stretch>
            <a:fillRect/>
          </a:stretch>
        </p:blipFill>
        <p:spPr bwMode="auto">
          <a:xfrm>
            <a:off x="1" y="1"/>
            <a:ext cx="12195175" cy="6860323"/>
          </a:xfrm>
          <a:prstGeom prst="rect">
            <a:avLst/>
          </a:prstGeom>
          <a:noFill/>
        </p:spPr>
      </p:pic>
      <p:pic>
        <p:nvPicPr>
          <p:cNvPr id="7" name="Picture 87" descr="图片3副本"/>
          <p:cNvPicPr>
            <a:picLocks noChangeAspect="1" noChangeArrowheads="1"/>
          </p:cNvPicPr>
          <p:nvPr userDrawn="1"/>
        </p:nvPicPr>
        <p:blipFill>
          <a:blip r:embed="rId3" cstate="screen"/>
          <a:srcRect/>
          <a:stretch>
            <a:fillRect/>
          </a:stretch>
        </p:blipFill>
        <p:spPr bwMode="auto">
          <a:xfrm>
            <a:off x="10182225" y="6387992"/>
            <a:ext cx="1295400" cy="308046"/>
          </a:xfrm>
          <a:prstGeom prst="rect">
            <a:avLst/>
          </a:prstGeom>
          <a:noFill/>
        </p:spPr>
      </p:pic>
      <p:sp>
        <p:nvSpPr>
          <p:cNvPr id="2" name="Text Box 16"/>
          <p:cNvSpPr txBox="1">
            <a:spLocks noChangeArrowheads="1"/>
          </p:cNvSpPr>
          <p:nvPr userDrawn="1"/>
        </p:nvSpPr>
        <p:spPr bwMode="auto">
          <a:xfrm>
            <a:off x="4432939" y="2061846"/>
            <a:ext cx="3530134" cy="1015898"/>
          </a:xfrm>
          <a:prstGeom prst="rect">
            <a:avLst/>
          </a:prstGeom>
          <a:noFill/>
          <a:ln w="9525">
            <a:noFill/>
            <a:miter lim="800000"/>
            <a:headEnd/>
            <a:tailEnd/>
          </a:ln>
        </p:spPr>
        <p:txBody>
          <a:bodyPr wrap="none">
            <a:spAutoFit/>
          </a:bodyPr>
          <a:lstStyle/>
          <a:p>
            <a:pPr eaLnBrk="0" hangingPunct="0">
              <a:buClrTx/>
              <a:buFontTx/>
              <a:buNone/>
            </a:pPr>
            <a:r>
              <a:rPr lang="en-US" altLang="zh-CN" sz="6000" b="0" dirty="0">
                <a:solidFill>
                  <a:schemeClr val="tx1">
                    <a:lumMod val="75000"/>
                    <a:lumOff val="25000"/>
                  </a:schemeClr>
                </a:solidFill>
                <a:latin typeface="+mn-lt"/>
                <a:ea typeface="MS PGothic" pitchFamily="34" charset="-128"/>
                <a:cs typeface="Calibri" pitchFamily="34" charset="0"/>
              </a:rPr>
              <a:t>Thank you</a:t>
            </a:r>
          </a:p>
        </p:txBody>
      </p:sp>
      <p:sp>
        <p:nvSpPr>
          <p:cNvPr id="3" name="Text Box 17"/>
          <p:cNvSpPr txBox="1">
            <a:spLocks noChangeArrowheads="1"/>
          </p:cNvSpPr>
          <p:nvPr userDrawn="1"/>
        </p:nvSpPr>
        <p:spPr bwMode="auto">
          <a:xfrm>
            <a:off x="5342387" y="3246395"/>
            <a:ext cx="1757725" cy="338554"/>
          </a:xfrm>
          <a:prstGeom prst="rect">
            <a:avLst/>
          </a:prstGeom>
          <a:noFill/>
          <a:ln w="9525">
            <a:noFill/>
            <a:miter lim="800000"/>
            <a:headEnd/>
            <a:tailEnd/>
          </a:ln>
        </p:spPr>
        <p:txBody>
          <a:bodyPr wrap="none">
            <a:spAutoFit/>
          </a:bodyPr>
          <a:lstStyle/>
          <a:p>
            <a:pPr eaLnBrk="0" hangingPunct="0">
              <a:buClrTx/>
              <a:buFontTx/>
              <a:buNone/>
            </a:pPr>
            <a:r>
              <a:rPr lang="en-US" altLang="zh-CN" sz="1600" b="0" dirty="0">
                <a:solidFill>
                  <a:srgbClr val="000000">
                    <a:lumMod val="75000"/>
                    <a:lumOff val="25000"/>
                  </a:srgbClr>
                </a:solidFill>
                <a:latin typeface="+mn-lt"/>
                <a:ea typeface="MS PGothic" pitchFamily="34" charset="-128"/>
                <a:cs typeface="Calibri" pitchFamily="34" charset="0"/>
              </a:rPr>
              <a:t>www.huawei.com</a:t>
            </a:r>
          </a:p>
        </p:txBody>
      </p:sp>
      <p:sp>
        <p:nvSpPr>
          <p:cNvPr id="4" name="TextBox 3"/>
          <p:cNvSpPr txBox="1"/>
          <p:nvPr userDrawn="1"/>
        </p:nvSpPr>
        <p:spPr>
          <a:xfrm>
            <a:off x="1624014" y="4563532"/>
            <a:ext cx="9182099" cy="1385316"/>
          </a:xfrm>
          <a:prstGeom prst="rect">
            <a:avLst/>
          </a:prstGeom>
          <a:noFill/>
        </p:spPr>
        <p:txBody>
          <a:bodyPr wrap="square" rtlCol="0">
            <a:spAutoFit/>
          </a:bodyPr>
          <a:lstStyle/>
          <a:p>
            <a:pPr algn="just" fontAlgn="auto">
              <a:spcBef>
                <a:spcPts val="0"/>
              </a:spcBef>
              <a:spcAft>
                <a:spcPts val="600"/>
              </a:spcAft>
              <a:buClrTx/>
              <a:buFontTx/>
              <a:buNone/>
              <a:defRPr/>
            </a:pPr>
            <a:r>
              <a:rPr lang="en-US" altLang="zh-CN" sz="1400" b="0" dirty="0">
                <a:solidFill>
                  <a:srgbClr val="000000">
                    <a:lumMod val="75000"/>
                    <a:lumOff val="25000"/>
                  </a:srgbClr>
                </a:solidFill>
                <a:latin typeface="+mn-lt"/>
                <a:ea typeface="宋体" charset="-122"/>
                <a:cs typeface="Calibri" pitchFamily="34" charset="0"/>
              </a:rPr>
              <a:t>Copyright©2015 Huawei Technologies Co., Ltd. All Rights Reserved.</a:t>
            </a:r>
            <a:endParaRPr lang="zh-CN" altLang="zh-CN" sz="1400" b="0" dirty="0">
              <a:solidFill>
                <a:srgbClr val="000000">
                  <a:lumMod val="75000"/>
                  <a:lumOff val="25000"/>
                </a:srgbClr>
              </a:solidFill>
              <a:latin typeface="+mn-lt"/>
              <a:ea typeface="宋体" charset="-122"/>
              <a:cs typeface="Calibri" pitchFamily="34" charset="0"/>
            </a:endParaRPr>
          </a:p>
          <a:p>
            <a:pPr algn="just" fontAlgn="auto">
              <a:spcBef>
                <a:spcPts val="0"/>
              </a:spcBef>
              <a:spcAft>
                <a:spcPts val="0"/>
              </a:spcAft>
              <a:buClrTx/>
              <a:buFontTx/>
              <a:buNone/>
              <a:defRPr/>
            </a:pPr>
            <a:r>
              <a:rPr lang="en-US" altLang="zh-CN" sz="1300" b="0" dirty="0">
                <a:solidFill>
                  <a:srgbClr val="000000">
                    <a:lumMod val="75000"/>
                    <a:lumOff val="25000"/>
                  </a:srgbClr>
                </a:solidFill>
                <a:latin typeface="+mn-lt"/>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000000">
                  <a:lumMod val="75000"/>
                  <a:lumOff val="25000"/>
                </a:srgbClr>
              </a:solidFill>
              <a:latin typeface="+mn-lt"/>
              <a:ea typeface="宋体" charset="-122"/>
              <a:cs typeface="Calibri" pitchFamily="34" charset="0"/>
            </a:endParaRPr>
          </a:p>
        </p:txBody>
      </p:sp>
      <p:sp>
        <p:nvSpPr>
          <p:cNvPr id="5" name="Text Box 5"/>
          <p:cNvSpPr txBox="1">
            <a:spLocks noChangeArrowheads="1"/>
          </p:cNvSpPr>
          <p:nvPr userDrawn="1"/>
        </p:nvSpPr>
        <p:spPr bwMode="auto">
          <a:xfrm>
            <a:off x="4633268" y="6480088"/>
            <a:ext cx="2740495"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buClrTx/>
              <a:buFontTx/>
              <a:buNone/>
              <a:defRPr/>
            </a:pPr>
            <a:r>
              <a:rPr lang="en-US" altLang="zh-CN" sz="1400" b="0" kern="0" dirty="0">
                <a:solidFill>
                  <a:srgbClr val="000000">
                    <a:lumMod val="65000"/>
                    <a:lumOff val="35000"/>
                  </a:srgbClr>
                </a:solidFill>
                <a:latin typeface="+mn-lt"/>
                <a:ea typeface="MS PGothic" pitchFamily="34" charset="-128"/>
                <a:cs typeface="Calibri" pitchFamily="34" charset="0"/>
              </a:rPr>
              <a:t>HUAWEI TECHNOLOGIES CO., LTD.</a:t>
            </a:r>
          </a:p>
        </p:txBody>
      </p:sp>
    </p:spTree>
    <p:extLst>
      <p:ext uri="{BB962C8B-B14F-4D97-AF65-F5344CB8AC3E}">
        <p14:creationId xmlns:p14="http://schemas.microsoft.com/office/powerpoint/2010/main" val="2284409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_2">
    <p:spTree>
      <p:nvGrpSpPr>
        <p:cNvPr id="1" name=""/>
        <p:cNvGrpSpPr/>
        <p:nvPr/>
      </p:nvGrpSpPr>
      <p:grpSpPr>
        <a:xfrm>
          <a:off x="0" y="0"/>
          <a:ext cx="0" cy="0"/>
          <a:chOff x="0" y="0"/>
          <a:chExt cx="0" cy="0"/>
        </a:xfrm>
      </p:grpSpPr>
      <p:pic>
        <p:nvPicPr>
          <p:cNvPr id="2" name="Picture 2" descr="D:\2015 MWC KV\2015 MWC PPT\新建文件夹\0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14385391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_3">
    <p:spTree>
      <p:nvGrpSpPr>
        <p:cNvPr id="1" name=""/>
        <p:cNvGrpSpPr/>
        <p:nvPr/>
      </p:nvGrpSpPr>
      <p:grpSpPr>
        <a:xfrm>
          <a:off x="0" y="0"/>
          <a:ext cx="0" cy="0"/>
          <a:chOff x="0" y="0"/>
          <a:chExt cx="0" cy="0"/>
        </a:xfrm>
      </p:grpSpPr>
      <p:pic>
        <p:nvPicPr>
          <p:cNvPr id="2" name="Picture 2" descr="D:\2015 MWC KV\2015 MWC PPT\新建文件夹\0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50259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3">
    <p:spTree>
      <p:nvGrpSpPr>
        <p:cNvPr id="1" name=""/>
        <p:cNvGrpSpPr/>
        <p:nvPr/>
      </p:nvGrpSpPr>
      <p:grpSpPr>
        <a:xfrm>
          <a:off x="0" y="0"/>
          <a:ext cx="0" cy="0"/>
          <a:chOff x="0" y="0"/>
          <a:chExt cx="0" cy="0"/>
        </a:xfrm>
      </p:grpSpPr>
      <p:pic>
        <p:nvPicPr>
          <p:cNvPr id="5" name="Picture 2" descr="D:\2015 MWC KV\2015 MWC PPT\新建文件夹\06.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000000">
                    <a:lumMod val="65000"/>
                    <a:lumOff val="35000"/>
                  </a:srgbClr>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000000">
                    <a:lumMod val="65000"/>
                    <a:lumOff val="35000"/>
                  </a:srgbClr>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23210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2"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035050" y="6279398"/>
            <a:ext cx="1747932" cy="415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86"/>
          <p:cNvPicPr>
            <a:picLocks noChangeAspect="1"/>
          </p:cNvPicPr>
          <p:nvPr userDrawn="1"/>
        </p:nvPicPr>
        <p:blipFill rotWithShape="1">
          <a:blip r:embed="rId3" cstate="email">
            <a:alphaModFix amt="25000"/>
            <a:extLst>
              <a:ext uri="{28A0092B-C50C-407E-A947-70E740481C1C}">
                <a14:useLocalDpi xmlns:a14="http://schemas.microsoft.com/office/drawing/2010/main"/>
              </a:ext>
            </a:extLst>
          </a:blip>
          <a:srcRect b="39770"/>
          <a:stretch/>
        </p:blipFill>
        <p:spPr>
          <a:xfrm>
            <a:off x="3792731" y="3795113"/>
            <a:ext cx="5033212" cy="3019057"/>
          </a:xfrm>
          <a:prstGeom prst="rect">
            <a:avLst/>
          </a:prstGeom>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353171" y="1094593"/>
            <a:ext cx="7504367" cy="37520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375637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3"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035050" y="6286318"/>
            <a:ext cx="1747932" cy="440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pic>
        <p:nvPicPr>
          <p:cNvPr id="6" name="图片 1"/>
          <p:cNvPicPr>
            <a:picLocks noChangeAspect="1"/>
          </p:cNvPicPr>
          <p:nvPr userDrawn="1"/>
        </p:nvPicPr>
        <p:blipFill rotWithShape="1">
          <a:blip r:embed="rId3" cstate="email">
            <a:alphaModFix amt="21000"/>
            <a:extLst>
              <a:ext uri="{28A0092B-C50C-407E-A947-70E740481C1C}">
                <a14:useLocalDpi xmlns:a14="http://schemas.microsoft.com/office/drawing/2010/main"/>
              </a:ext>
            </a:extLst>
          </a:blip>
          <a:srcRect b="41140"/>
          <a:stretch/>
        </p:blipFill>
        <p:spPr>
          <a:xfrm>
            <a:off x="2928410" y="3813927"/>
            <a:ext cx="6434390" cy="3000244"/>
          </a:xfrm>
          <a:prstGeom prst="rect">
            <a:avLst/>
          </a:prstGeom>
        </p:spPr>
      </p:pic>
      <p:pic>
        <p:nvPicPr>
          <p:cNvPr id="9"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91797" y="1104272"/>
            <a:ext cx="7622214" cy="38034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394034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4">
    <p:spTree>
      <p:nvGrpSpPr>
        <p:cNvPr id="1" name=""/>
        <p:cNvGrpSpPr/>
        <p:nvPr/>
      </p:nvGrpSpPr>
      <p:grpSpPr>
        <a:xfrm>
          <a:off x="0" y="0"/>
          <a:ext cx="0" cy="0"/>
          <a:chOff x="0" y="0"/>
          <a:chExt cx="0" cy="0"/>
        </a:xfrm>
      </p:grpSpPr>
      <p:pic>
        <p:nvPicPr>
          <p:cNvPr id="5" name="Picture 2" descr="D:\2015 MWC KV\2015 MWC PPT\新建文件夹\0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898989"/>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898989"/>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51670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12"/>
          <p:cNvSpPr/>
          <p:nvPr userDrawn="1"/>
        </p:nvSpPr>
        <p:spPr>
          <a:xfrm>
            <a:off x="400987" y="197480"/>
            <a:ext cx="1234627" cy="276997"/>
          </a:xfrm>
          <a:prstGeom prst="rect">
            <a:avLst/>
          </a:prstGeom>
        </p:spPr>
        <p:txBody>
          <a:bodyPr wrap="none" lIns="91437" tIns="45719" rIns="91437" bIns="45719">
            <a:spAutoFit/>
          </a:bodyPr>
          <a:lstStyle/>
          <a:p>
            <a:r>
              <a:rPr lang="en-US" altLang="zh-CN" sz="1200" dirty="0">
                <a:solidFill>
                  <a:srgbClr val="000000">
                    <a:lumMod val="75000"/>
                    <a:lumOff val="25000"/>
                  </a:srgbClr>
                </a:solidFill>
                <a:latin typeface="Arial" pitchFamily="34" charset="0"/>
                <a:cs typeface="Arial" pitchFamily="34" charset="0"/>
              </a:rPr>
              <a:t>Security Level: </a:t>
            </a:r>
            <a:endParaRPr lang="zh-CN" altLang="en-US" sz="1200" dirty="0">
              <a:solidFill>
                <a:srgbClr val="000000">
                  <a:lumMod val="75000"/>
                  <a:lumOff val="25000"/>
                </a:srgbClr>
              </a:solidFill>
              <a:latin typeface="Arial" pitchFamily="34" charset="0"/>
              <a:cs typeface="Arial" pitchFamily="34" charset="0"/>
            </a:endParaRPr>
          </a:p>
        </p:txBody>
      </p:sp>
      <p:sp>
        <p:nvSpPr>
          <p:cNvPr id="5"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282" y="6223946"/>
            <a:ext cx="3114428" cy="5779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519" y="258102"/>
            <a:ext cx="11512208" cy="5918306"/>
          </a:xfrm>
          <a:prstGeom prst="rect">
            <a:avLst/>
          </a:prstGeom>
        </p:spPr>
      </p:pic>
      <p:sp>
        <p:nvSpPr>
          <p:cNvPr id="6"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87" descr="图片3副本"/>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Tree>
    <p:extLst>
      <p:ext uri="{BB962C8B-B14F-4D97-AF65-F5344CB8AC3E}">
        <p14:creationId xmlns:p14="http://schemas.microsoft.com/office/powerpoint/2010/main" val="6849091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7"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882437" y="6153068"/>
            <a:ext cx="1826889" cy="4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00B0F0"/>
                </a:solidFill>
              </a:rPr>
              <a:t>www.huawei.com</a:t>
            </a:r>
            <a:endParaRPr lang="zh-CN" altLang="en-US" sz="1600" b="0" dirty="0">
              <a:solidFill>
                <a:srgbClr val="00B0F0"/>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23948"/>
            <a:ext cx="3114428" cy="577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80"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581073" y="0"/>
            <a:ext cx="5617409" cy="5599214"/>
          </a:xfrm>
          <a:prstGeom prst="rect">
            <a:avLst/>
          </a:prstGeom>
        </p:spPr>
      </p:pic>
      <p:sp>
        <p:nvSpPr>
          <p:cNvPr id="4"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9109837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298" y="1"/>
            <a:ext cx="12195170" cy="3185896"/>
          </a:xfrm>
          <a:prstGeom prst="rect">
            <a:avLst/>
          </a:prstGeom>
          <a:noFill/>
          <a:ln>
            <a:noFill/>
          </a:ln>
          <a:extLst>
            <a:ext uri="{909E8E84-426E-40dd-AFC4-6F175D3DCCD1}">
              <a14:hiddenFill xmlns="" xmlns:a14="http://schemas.microsoft.com/office/drawing/2010/main">
                <a:solidFill>
                  <a:srgbClr val="FFFFFF">
                    <a:alpha val="29999"/>
                  </a:srgbClr>
                </a:solidFill>
              </a14:hiddenFill>
            </a:ext>
            <a:ext uri="{91240B29-F687-4f45-9708-019B960494DF}">
              <a14:hiddenLine xmlns="" xmlns:a14="http://schemas.microsoft.com/office/drawing/2010/main" w="9525" cap="flat">
                <a:solidFill>
                  <a:schemeClr val="tx1">
                    <a:alpha val="29999"/>
                  </a:schemeClr>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4"/>
          <a:stretch>
            <a:fillRect/>
          </a:stretch>
        </p:blipFill>
        <p:spPr>
          <a:xfrm>
            <a:off x="0" y="1413104"/>
            <a:ext cx="12195175" cy="2963447"/>
          </a:xfrm>
          <a:prstGeom prst="rect">
            <a:avLst/>
          </a:prstGeom>
        </p:spPr>
      </p:pic>
      <p:pic>
        <p:nvPicPr>
          <p:cNvPr id="12" name="Picture 87" descr="图片3副本"/>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3"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
        <p:nvSpPr>
          <p:cNvPr id="15"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387456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 y="0"/>
            <a:ext cx="12195170" cy="3185895"/>
          </a:xfrm>
          <a:prstGeom prst="rect">
            <a:avLst/>
          </a:prstGeom>
          <a:noFill/>
          <a:ln>
            <a:noFill/>
          </a:ln>
          <a:extLst>
            <a:ext uri="{909E8E84-426E-40dd-AFC4-6F175D3DCCD1}">
              <a14:hiddenFill xmlns="" xmlns:a14="http://schemas.microsoft.com/office/drawing/2010/main">
                <a:solidFill>
                  <a:srgbClr val="FFFFFF">
                    <a:alpha val="92000"/>
                  </a:srgbClr>
                </a:solidFill>
              </a14:hiddenFill>
            </a:ext>
            <a:ext uri="{91240B29-F687-4f45-9708-019B960494DF}">
              <a14:hiddenLine xmlns="" xmlns:a14="http://schemas.microsoft.com/office/drawing/2010/main" w="9525" cap="flat">
                <a:solidFill>
                  <a:schemeClr val="tx1">
                    <a:alpha val="92000"/>
                  </a:schemeClr>
                </a:solidFill>
                <a:round/>
                <a:headEnd/>
                <a:tailEnd/>
              </a14:hiddenLine>
            </a:ext>
          </a:extLst>
        </p:spPr>
      </p:pic>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42978" y="6134407"/>
            <a:ext cx="1940004" cy="461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5"/>
          <a:stretch>
            <a:fillRect/>
          </a:stretch>
        </p:blipFill>
        <p:spPr>
          <a:xfrm>
            <a:off x="0" y="1413104"/>
            <a:ext cx="12195175" cy="2963447"/>
          </a:xfrm>
          <a:prstGeom prst="rect">
            <a:avLst/>
          </a:prstGeom>
        </p:spPr>
      </p:pic>
      <p:sp>
        <p:nvSpPr>
          <p:cNvPr id="4"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160217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Rectangle 1"/>
          <p:cNvSpPr>
            <a:spLocks/>
          </p:cNvSpPr>
          <p:nvPr userDrawn="1"/>
        </p:nvSpPr>
        <p:spPr bwMode="auto">
          <a:xfrm flipH="1">
            <a:off x="0" y="1"/>
            <a:ext cx="12195175" cy="5304991"/>
          </a:xfrm>
          <a:prstGeom prst="rect">
            <a:avLst/>
          </a:prstGeom>
          <a:gradFill flip="none" rotWithShape="1">
            <a:gsLst>
              <a:gs pos="0">
                <a:srgbClr val="343A40">
                  <a:lumMod val="10000"/>
                  <a:lumOff val="90000"/>
                </a:srgbClr>
              </a:gs>
              <a:gs pos="100000">
                <a:schemeClr val="tx1">
                  <a:lumMod val="15000"/>
                  <a:lumOff val="85000"/>
                </a:schemeClr>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8"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9"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27008"/>
            <a:ext cx="3114428" cy="5779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1" descr="grey.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033425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3.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4.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713190"/>
      </p:ext>
    </p:extLst>
  </p:cSld>
  <p:clrMap bg1="lt1" tx1="dk1" bg2="lt2" tx2="dk2" accent1="accent1" accent2="accent2" accent3="accent3" accent4="accent4" accent5="accent5" accent6="accent6" hlink="hlink" folHlink="folHlink"/>
  <p:sldLayoutIdLst>
    <p:sldLayoutId id="2147483908" r:id="rId1"/>
    <p:sldLayoutId id="2147484038" r:id="rId2"/>
    <p:sldLayoutId id="2147483907" r:id="rId3"/>
    <p:sldLayoutId id="2147483871" r:id="rId4"/>
    <p:sldLayoutId id="2147483969" r:id="rId5"/>
    <p:sldLayoutId id="2147483967" r:id="rId6"/>
    <p:sldLayoutId id="2147483981" r:id="rId7"/>
    <p:sldLayoutId id="2147484005" r:id="rId8"/>
    <p:sldLayoutId id="2147483965" r:id="rId9"/>
    <p:sldLayoutId id="2147483963"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1" fontAlgn="base" hangingPunct="1">
        <a:spcBef>
          <a:spcPct val="0"/>
        </a:spcBef>
        <a:spcAft>
          <a:spcPct val="0"/>
        </a:spcAft>
        <a:defRPr sz="4268"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5pPr>
      <a:lvl6pPr marL="609722"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6pPr>
      <a:lvl7pPr marL="1219444"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7pPr>
      <a:lvl8pPr marL="1829166"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8pPr>
      <a:lvl9pPr marL="2438888"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9pPr>
    </p:titleStyle>
    <p:bodyStyle>
      <a:lvl1pPr marL="457291" indent="-457291" algn="l" rtl="0" eaLnBrk="1" fontAlgn="base" hangingPunct="1">
        <a:spcBef>
          <a:spcPct val="20000"/>
        </a:spcBef>
        <a:spcAft>
          <a:spcPct val="0"/>
        </a:spcAft>
        <a:buClr>
          <a:srgbClr val="990000"/>
        </a:buClr>
        <a:buChar char="•"/>
        <a:defRPr sz="3201" b="1">
          <a:solidFill>
            <a:schemeClr val="tx1"/>
          </a:solidFill>
          <a:latin typeface="+mn-lt"/>
          <a:ea typeface="+mn-ea"/>
          <a:cs typeface="+mn-cs"/>
        </a:defRPr>
      </a:lvl1pPr>
      <a:lvl2pPr marL="990798" indent="-381076" algn="l" rtl="0" eaLnBrk="1" fontAlgn="base" hangingPunct="1">
        <a:spcBef>
          <a:spcPct val="20000"/>
        </a:spcBef>
        <a:spcAft>
          <a:spcPct val="0"/>
        </a:spcAft>
        <a:buFont typeface="Arial" charset="0"/>
        <a:buChar char="›"/>
        <a:defRPr sz="2667">
          <a:solidFill>
            <a:schemeClr val="tx1"/>
          </a:solidFill>
          <a:latin typeface="+mn-lt"/>
          <a:ea typeface="+mn-ea"/>
          <a:cs typeface="+mn-cs"/>
        </a:defRPr>
      </a:lvl2pPr>
      <a:lvl3pPr marL="1524305" indent="-30486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4027" indent="-304861" algn="l" rtl="0" eaLnBrk="1" fontAlgn="base" hangingPunct="1">
        <a:spcBef>
          <a:spcPct val="20000"/>
        </a:spcBef>
        <a:spcAft>
          <a:spcPct val="0"/>
        </a:spcAft>
        <a:buChar char="–"/>
        <a:defRPr sz="2134">
          <a:solidFill>
            <a:schemeClr val="tx1"/>
          </a:solidFill>
          <a:latin typeface="+mn-lt"/>
          <a:ea typeface="+mn-ea"/>
          <a:cs typeface="+mn-cs"/>
        </a:defRPr>
      </a:lvl4pPr>
      <a:lvl5pPr marL="2743749"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5pPr>
      <a:lvl6pPr marL="3353471"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6pPr>
      <a:lvl7pPr marL="3963192"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7pPr>
      <a:lvl8pPr marL="4572914"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8pPr>
      <a:lvl9pPr marL="5182636"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951441"/>
      </p:ext>
    </p:extLst>
  </p:cSld>
  <p:clrMap bg1="lt1" tx1="dk1" bg2="lt2" tx2="dk2" accent1="accent1" accent2="accent2" accent3="accent3" accent4="accent4" accent5="accent5" accent6="accent6" hlink="hlink" folHlink="folHlink"/>
  <p:sldLayoutIdLst>
    <p:sldLayoutId id="2147483843" r:id="rId1"/>
    <p:sldLayoutId id="2147483896" r:id="rId2"/>
    <p:sldLayoutId id="2147483898" r:id="rId3"/>
    <p:sldLayoutId id="2147484031" r:id="rId4"/>
    <p:sldLayoutId id="2147484036" r:id="rId5"/>
    <p:sldLayoutId id="214748394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FrutigerNext LT Regular" pitchFamily="34" charset="0"/>
          <a:ea typeface="黑体" pitchFamily="49" charset="-122"/>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FrutigerNext LT Regular" pitchFamily="34" charset="0"/>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FrutigerNext LT Regular" pitchFamily="34" charset="0"/>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FrutigerNext LT Regular" pitchFamily="34" charset="0"/>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标题占位符 1"/>
          <p:cNvSpPr>
            <a:spLocks noGrp="1"/>
          </p:cNvSpPr>
          <p:nvPr>
            <p:ph type="title"/>
          </p:nvPr>
        </p:nvSpPr>
        <p:spPr>
          <a:xfrm>
            <a:off x="609759" y="275230"/>
            <a:ext cx="10975658" cy="1143265"/>
          </a:xfrm>
          <a:prstGeom prst="rect">
            <a:avLst/>
          </a:prstGeom>
        </p:spPr>
        <p:txBody>
          <a:bodyPr vert="horz" lIns="121944" tIns="60972" rIns="121944" bIns="60972" rtlCol="0" anchor="ctr">
            <a:normAutofit/>
          </a:bodyPr>
          <a:lstStyle/>
          <a:p>
            <a:r>
              <a:rPr lang="zh-CN" altLang="en-US" dirty="0"/>
              <a:t>单击此处编辑母版标题样式</a:t>
            </a:r>
          </a:p>
        </p:txBody>
      </p:sp>
      <p:sp>
        <p:nvSpPr>
          <p:cNvPr id="17" name="文本占位符 2"/>
          <p:cNvSpPr>
            <a:spLocks noGrp="1"/>
          </p:cNvSpPr>
          <p:nvPr>
            <p:ph type="body" idx="1"/>
          </p:nvPr>
        </p:nvSpPr>
        <p:spPr>
          <a:xfrm>
            <a:off x="609759" y="1600571"/>
            <a:ext cx="10975658" cy="4526481"/>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日期占位符 3"/>
          <p:cNvSpPr>
            <a:spLocks noGrp="1"/>
          </p:cNvSpPr>
          <p:nvPr>
            <p:ph type="dt" sz="half" idx="2"/>
          </p:nvPr>
        </p:nvSpPr>
        <p:spPr>
          <a:xfrm>
            <a:off x="609759" y="6357823"/>
            <a:ext cx="2845541" cy="366267"/>
          </a:xfrm>
          <a:prstGeom prst="rect">
            <a:avLst/>
          </a:prstGeom>
        </p:spPr>
        <p:txBody>
          <a:bodyPr vert="horz" lIns="121944" tIns="60972" rIns="121944" bIns="60972" rtlCol="0" anchor="ctr"/>
          <a:lstStyle>
            <a:lvl1pPr algn="l">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19" name="页脚占位符 4"/>
          <p:cNvSpPr>
            <a:spLocks noGrp="1"/>
          </p:cNvSpPr>
          <p:nvPr>
            <p:ph type="ftr" sz="quarter" idx="3"/>
          </p:nvPr>
        </p:nvSpPr>
        <p:spPr>
          <a:xfrm>
            <a:off x="4166685" y="6357823"/>
            <a:ext cx="3861805" cy="366267"/>
          </a:xfrm>
          <a:prstGeom prst="rect">
            <a:avLst/>
          </a:prstGeom>
        </p:spPr>
        <p:txBody>
          <a:bodyPr vert="horz" lIns="121944" tIns="60972" rIns="121944" bIns="60972" rtlCol="0" anchor="ctr"/>
          <a:lstStyle>
            <a:lvl1pPr algn="ct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20" name="灯片编号占位符 5"/>
          <p:cNvSpPr>
            <a:spLocks noGrp="1"/>
          </p:cNvSpPr>
          <p:nvPr>
            <p:ph type="sldNum" sz="quarter" idx="4"/>
          </p:nvPr>
        </p:nvSpPr>
        <p:spPr>
          <a:xfrm>
            <a:off x="8739875" y="6357823"/>
            <a:ext cx="2845541" cy="366267"/>
          </a:xfrm>
          <a:prstGeom prst="rect">
            <a:avLst/>
          </a:prstGeom>
        </p:spPr>
        <p:txBody>
          <a:bodyPr vert="horz" lIns="121944" tIns="60972" rIns="121944" bIns="60972" rtlCol="0" anchor="ctr"/>
          <a:lstStyle>
            <a:lvl1pPr algn="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7" name="矩形 3"/>
          <p:cNvSpPr/>
          <p:nvPr userDrawn="1"/>
        </p:nvSpPr>
        <p:spPr>
          <a:xfrm>
            <a:off x="-713195" y="2459424"/>
            <a:ext cx="491390" cy="4913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9203"/>
              </a:solidFill>
              <a:latin typeface="微软雅黑" pitchFamily="34" charset="-122"/>
              <a:ea typeface="微软雅黑" pitchFamily="34" charset="-122"/>
              <a:cs typeface="Arial" pitchFamily="34" charset="0"/>
            </a:endParaRPr>
          </a:p>
        </p:txBody>
      </p:sp>
      <p:sp>
        <p:nvSpPr>
          <p:cNvPr id="8" name="矩形 4"/>
          <p:cNvSpPr/>
          <p:nvPr userDrawn="1"/>
        </p:nvSpPr>
        <p:spPr>
          <a:xfrm>
            <a:off x="-713195" y="3035673"/>
            <a:ext cx="491390" cy="4913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9" name="矩形 5"/>
          <p:cNvSpPr/>
          <p:nvPr userDrawn="1"/>
        </p:nvSpPr>
        <p:spPr>
          <a:xfrm>
            <a:off x="-713195" y="3596865"/>
            <a:ext cx="491390" cy="491390"/>
          </a:xfrm>
          <a:prstGeom prst="rect">
            <a:avLst/>
          </a:prstGeom>
          <a:solidFill>
            <a:srgbClr val="7CB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0" name="矩形 6"/>
          <p:cNvSpPr/>
          <p:nvPr userDrawn="1"/>
        </p:nvSpPr>
        <p:spPr>
          <a:xfrm>
            <a:off x="-713195" y="4173116"/>
            <a:ext cx="491390" cy="49139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1" name="矩形 7"/>
          <p:cNvSpPr/>
          <p:nvPr userDrawn="1"/>
        </p:nvSpPr>
        <p:spPr>
          <a:xfrm>
            <a:off x="-713195" y="1858554"/>
            <a:ext cx="491390" cy="4913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2" name="矩形 8"/>
          <p:cNvSpPr/>
          <p:nvPr userDrawn="1"/>
        </p:nvSpPr>
        <p:spPr>
          <a:xfrm>
            <a:off x="-713195" y="4797152"/>
            <a:ext cx="491390" cy="491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833770391"/>
      </p:ext>
    </p:extLst>
  </p:cSld>
  <p:clrMap bg1="lt1" tx1="dk1" bg2="lt2" tx2="dk2" accent1="accent1" accent2="accent2" accent3="accent3" accent4="accent4" accent5="accent5" accent6="accent6" hlink="hlink" folHlink="folHlink"/>
  <p:sldLayoutIdLst>
    <p:sldLayoutId id="2147484028" r:id="rId1"/>
    <p:sldLayoutId id="2147483921" r:id="rId2"/>
    <p:sldLayoutId id="2147483923" r:id="rId3"/>
    <p:sldLayoutId id="2147483924" r:id="rId4"/>
    <p:sldLayoutId id="2147483927" r:id="rId5"/>
    <p:sldLayoutId id="2147484030" r:id="rId6"/>
    <p:sldLayoutId id="2147484033" r:id="rId7"/>
    <p:sldLayoutId id="2147484039" r:id="rId8"/>
    <p:sldLayoutId id="2147484042" r:id="rId9"/>
    <p:sldLayoutId id="2147484043"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mn-ea"/>
          <a:ea typeface="+mn-ea"/>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8202"/>
      </p:ext>
    </p:extLst>
  </p:cSld>
  <p:clrMap bg1="lt1" tx1="dk1" bg2="lt2" tx2="dk2" accent1="accent1" accent2="accent2" accent3="accent3" accent4="accent4" accent5="accent5" accent6="accent6" hlink="hlink" folHlink="folHlink"/>
  <p:sldLayoutIdLst>
    <p:sldLayoutId id="2147483849" r:id="rId1"/>
    <p:sldLayoutId id="2147483887" r:id="rId2"/>
    <p:sldLayoutId id="2147483889" r:id="rId3"/>
    <p:sldLayoutId id="2147484029" r:id="rId4"/>
    <p:sldLayoutId id="2147484032" r:id="rId5"/>
  </p:sldLayoutIdLst>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b="1" dirty="0">
                <a:latin typeface="+mn-ea"/>
                <a:ea typeface="+mn-ea"/>
              </a:rPr>
              <a:t>现代</a:t>
            </a:r>
            <a:r>
              <a:rPr lang="en-US" altLang="zh-CN" b="1" dirty="0">
                <a:latin typeface="+mn-ea"/>
                <a:ea typeface="+mn-ea"/>
              </a:rPr>
              <a:t>C++</a:t>
            </a:r>
            <a:r>
              <a:rPr lang="zh-CN" altLang="en-US" b="1" dirty="0">
                <a:latin typeface="+mn-ea"/>
                <a:ea typeface="+mn-ea"/>
              </a:rPr>
              <a:t>新特性</a:t>
            </a:r>
            <a:br>
              <a:rPr lang="en-US" altLang="zh-CN" b="1" dirty="0">
                <a:latin typeface="+mn-ea"/>
                <a:ea typeface="+mn-ea"/>
              </a:rPr>
            </a:br>
            <a:r>
              <a:rPr lang="en-US" altLang="zh-CN" b="1" dirty="0">
                <a:latin typeface="+mn-ea"/>
                <a:ea typeface="+mn-ea"/>
              </a:rPr>
              <a:t>		          </a:t>
            </a:r>
            <a:r>
              <a:rPr lang="en-US" altLang="zh-CN" sz="3201" b="0" dirty="0">
                <a:latin typeface="+mn-ea"/>
                <a:ea typeface="+mn-ea"/>
              </a:rPr>
              <a:t>---- STL(</a:t>
            </a:r>
            <a:r>
              <a:rPr lang="zh-CN" altLang="en-US" sz="3201" b="0" dirty="0">
                <a:latin typeface="+mn-ea"/>
                <a:ea typeface="+mn-ea"/>
              </a:rPr>
              <a:t>标准模板库</a:t>
            </a:r>
            <a:r>
              <a:rPr lang="en-US" altLang="zh-CN" sz="3201" b="0" dirty="0">
                <a:latin typeface="+mn-ea"/>
                <a:ea typeface="+mn-ea"/>
              </a:rPr>
              <a:t>)</a:t>
            </a:r>
            <a:endParaRPr lang="zh-CN" altLang="en-US" sz="3201" b="0" dirty="0">
              <a:latin typeface="+mn-ea"/>
              <a:ea typeface="+mn-ea"/>
            </a:endParaRPr>
          </a:p>
        </p:txBody>
      </p:sp>
    </p:spTree>
    <p:extLst>
      <p:ext uri="{BB962C8B-B14F-4D97-AF65-F5344CB8AC3E}">
        <p14:creationId xmlns:p14="http://schemas.microsoft.com/office/powerpoint/2010/main" val="18862083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容器</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序列式容器</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10</a:t>
            </a:fld>
            <a:endParaRPr lang="en-GB" altLang="zh-CN">
              <a:solidFill>
                <a:srgbClr val="000000"/>
              </a:solidFill>
            </a:endParaRPr>
          </a:p>
        </p:txBody>
      </p:sp>
      <p:sp>
        <p:nvSpPr>
          <p:cNvPr id="6" name="矩形 5"/>
          <p:cNvSpPr/>
          <p:nvPr/>
        </p:nvSpPr>
        <p:spPr>
          <a:xfrm>
            <a:off x="985019" y="1702531"/>
            <a:ext cx="9649072" cy="147732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latin typeface="+mn-ea"/>
                <a:ea typeface="+mn-ea"/>
              </a:rPr>
              <a:t>将元素置于一个动态数组中加以管理</a:t>
            </a:r>
          </a:p>
          <a:p>
            <a:pPr marL="285750" indent="-285750">
              <a:lnSpc>
                <a:spcPct val="150000"/>
              </a:lnSpc>
              <a:buFont typeface="Wingdings" panose="05000000000000000000" pitchFamily="2" charset="2"/>
              <a:buChar char="n"/>
            </a:pPr>
            <a:r>
              <a:rPr lang="zh-CN" altLang="en-US" sz="2000" dirty="0">
                <a:latin typeface="+mn-ea"/>
                <a:ea typeface="+mn-ea"/>
              </a:rPr>
              <a:t>可以随机存取元素（用索引直接存取）</a:t>
            </a:r>
          </a:p>
          <a:p>
            <a:pPr marL="285750" indent="-285750">
              <a:lnSpc>
                <a:spcPct val="150000"/>
              </a:lnSpc>
              <a:buFont typeface="Wingdings" panose="05000000000000000000" pitchFamily="2" charset="2"/>
              <a:buChar char="n"/>
            </a:pPr>
            <a:r>
              <a:rPr lang="zh-CN" altLang="en-US" sz="2000" dirty="0">
                <a:latin typeface="+mn-ea"/>
                <a:ea typeface="+mn-ea"/>
              </a:rPr>
              <a:t>数组尾部添加或移除元素非常快速，但是在中部或头部插入元素比较费时</a:t>
            </a:r>
          </a:p>
        </p:txBody>
      </p:sp>
      <p:sp>
        <p:nvSpPr>
          <p:cNvPr id="7" name="文本框 6"/>
          <p:cNvSpPr txBox="1"/>
          <p:nvPr/>
        </p:nvSpPr>
        <p:spPr>
          <a:xfrm>
            <a:off x="609759" y="1020582"/>
            <a:ext cx="1444754" cy="461665"/>
          </a:xfrm>
          <a:prstGeom prst="rect">
            <a:avLst/>
          </a:prstGeom>
          <a:noFill/>
        </p:spPr>
        <p:txBody>
          <a:bodyPr wrap="none" rtlCol="0">
            <a:spAutoFit/>
          </a:bodyPr>
          <a:lstStyle/>
          <a:p>
            <a:pPr marL="285750" indent="-285750">
              <a:buFont typeface="Wingdings" panose="05000000000000000000" pitchFamily="2" charset="2"/>
              <a:buChar char="n"/>
            </a:pPr>
            <a:r>
              <a:rPr lang="en-US" altLang="zh-CN" sz="2400" b="1" dirty="0">
                <a:latin typeface="+mn-ea"/>
                <a:ea typeface="+mn-ea"/>
              </a:rPr>
              <a:t>vector</a:t>
            </a:r>
            <a:endParaRPr lang="zh-CN" altLang="en-US" sz="2400" b="1" dirty="0">
              <a:latin typeface="+mn-ea"/>
              <a:ea typeface="+mn-ea"/>
            </a:endParaRPr>
          </a:p>
        </p:txBody>
      </p:sp>
    </p:spTree>
    <p:extLst>
      <p:ext uri="{BB962C8B-B14F-4D97-AF65-F5344CB8AC3E}">
        <p14:creationId xmlns:p14="http://schemas.microsoft.com/office/powerpoint/2010/main" val="1076755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——vector</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11</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定义格式</a:t>
            </a:r>
          </a:p>
        </p:txBody>
      </p:sp>
      <p:sp>
        <p:nvSpPr>
          <p:cNvPr id="8" name="矩形 7"/>
          <p:cNvSpPr/>
          <p:nvPr/>
        </p:nvSpPr>
        <p:spPr>
          <a:xfrm>
            <a:off x="696987" y="1989634"/>
            <a:ext cx="3024336" cy="923330"/>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std::vector&lt;</a:t>
            </a:r>
            <a:r>
              <a:rPr lang="en-US" altLang="zh-CN" dirty="0">
                <a:solidFill>
                  <a:srgbClr val="0000FF"/>
                </a:solidFill>
                <a:latin typeface="+mn-ea"/>
                <a:ea typeface="+mn-ea"/>
              </a:rPr>
              <a:t>T</a:t>
            </a:r>
            <a:r>
              <a:rPr lang="en-US" altLang="zh-CN" dirty="0">
                <a:latin typeface="+mn-ea"/>
                <a:ea typeface="+mn-ea"/>
              </a:rPr>
              <a:t>&gt; </a:t>
            </a:r>
            <a:r>
              <a:rPr lang="zh-CN" altLang="en-US" dirty="0">
                <a:latin typeface="+mn-ea"/>
                <a:ea typeface="+mn-ea"/>
              </a:rPr>
              <a:t>变量名；</a:t>
            </a:r>
            <a:endParaRPr lang="en-US" altLang="zh-CN" dirty="0">
              <a:latin typeface="+mn-ea"/>
              <a:ea typeface="+mn-ea"/>
            </a:endParaRPr>
          </a:p>
          <a:p>
            <a:pPr>
              <a:lnSpc>
                <a:spcPct val="150000"/>
              </a:lnSpc>
            </a:pPr>
            <a:r>
              <a:rPr lang="en-US" altLang="zh-CN" dirty="0">
                <a:latin typeface="+mn-ea"/>
                <a:ea typeface="+mn-ea"/>
              </a:rPr>
              <a:t>T</a:t>
            </a:r>
            <a:r>
              <a:rPr lang="zh-CN" altLang="en-US" dirty="0">
                <a:latin typeface="+mn-ea"/>
                <a:ea typeface="+mn-ea"/>
              </a:rPr>
              <a:t>：元素的类型</a:t>
            </a:r>
          </a:p>
        </p:txBody>
      </p:sp>
      <p:sp>
        <p:nvSpPr>
          <p:cNvPr id="5" name="文本框 4"/>
          <p:cNvSpPr txBox="1"/>
          <p:nvPr/>
        </p:nvSpPr>
        <p:spPr>
          <a:xfrm>
            <a:off x="642516" y="1551274"/>
            <a:ext cx="2657907"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dirty="0">
                <a:latin typeface="+mn-ea"/>
                <a:ea typeface="+mn-ea"/>
              </a:rPr>
              <a:t>包含</a:t>
            </a:r>
            <a:r>
              <a:rPr lang="en-US" altLang="zh-CN" dirty="0">
                <a:latin typeface="+mn-ea"/>
                <a:ea typeface="+mn-ea"/>
              </a:rPr>
              <a:t>&lt;vector&gt;</a:t>
            </a:r>
            <a:r>
              <a:rPr lang="zh-CN" altLang="en-US" dirty="0">
                <a:latin typeface="+mn-ea"/>
                <a:ea typeface="+mn-ea"/>
              </a:rPr>
              <a:t>头文件</a:t>
            </a:r>
          </a:p>
        </p:txBody>
      </p:sp>
      <p:sp>
        <p:nvSpPr>
          <p:cNvPr id="9" name="矩形 8"/>
          <p:cNvSpPr/>
          <p:nvPr/>
        </p:nvSpPr>
        <p:spPr>
          <a:xfrm>
            <a:off x="4657427" y="1989634"/>
            <a:ext cx="3312368" cy="923330"/>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std::vector&lt;</a:t>
            </a:r>
            <a:r>
              <a:rPr lang="en-US" altLang="zh-CN" dirty="0" err="1">
                <a:solidFill>
                  <a:srgbClr val="0000FF"/>
                </a:solidFill>
                <a:latin typeface="+mn-ea"/>
                <a:ea typeface="+mn-ea"/>
              </a:rPr>
              <a:t>int</a:t>
            </a:r>
            <a:r>
              <a:rPr lang="en-US" altLang="zh-CN" dirty="0">
                <a:latin typeface="+mn-ea"/>
                <a:ea typeface="+mn-ea"/>
              </a:rPr>
              <a:t>&gt; v1;</a:t>
            </a:r>
          </a:p>
          <a:p>
            <a:pPr>
              <a:lnSpc>
                <a:spcPct val="150000"/>
              </a:lnSpc>
            </a:pPr>
            <a:r>
              <a:rPr lang="en-US" altLang="zh-CN" dirty="0">
                <a:latin typeface="+mn-ea"/>
                <a:ea typeface="+mn-ea"/>
              </a:rPr>
              <a:t>Std::vector&lt;</a:t>
            </a:r>
            <a:r>
              <a:rPr lang="en-US" altLang="zh-CN" dirty="0">
                <a:solidFill>
                  <a:srgbClr val="0000FF"/>
                </a:solidFill>
                <a:latin typeface="+mn-ea"/>
                <a:ea typeface="+mn-ea"/>
              </a:rPr>
              <a:t>char</a:t>
            </a:r>
            <a:r>
              <a:rPr lang="en-US" altLang="zh-CN" dirty="0">
                <a:latin typeface="+mn-ea"/>
                <a:ea typeface="+mn-ea"/>
              </a:rPr>
              <a:t>&gt; v2;</a:t>
            </a:r>
          </a:p>
        </p:txBody>
      </p:sp>
      <p:graphicFrame>
        <p:nvGraphicFramePr>
          <p:cNvPr id="12" name="表格 11"/>
          <p:cNvGraphicFramePr>
            <a:graphicFrameLocks noGrp="1"/>
          </p:cNvGraphicFramePr>
          <p:nvPr>
            <p:extLst>
              <p:ext uri="{D42A27DB-BD31-4B8C-83A1-F6EECF244321}">
                <p14:modId xmlns:p14="http://schemas.microsoft.com/office/powerpoint/2010/main" val="3283498018"/>
              </p:ext>
            </p:extLst>
          </p:nvPr>
        </p:nvGraphicFramePr>
        <p:xfrm>
          <a:off x="696987" y="3429794"/>
          <a:ext cx="9649072" cy="1568896"/>
        </p:xfrm>
        <a:graphic>
          <a:graphicData uri="http://schemas.openxmlformats.org/drawingml/2006/table">
            <a:tbl>
              <a:tblPr firstRow="1" bandRow="1">
                <a:tableStyleId>{00A15C55-8517-42AA-B614-E9B94910E393}</a:tableStyleId>
              </a:tblPr>
              <a:tblGrid>
                <a:gridCol w="3294831">
                  <a:extLst>
                    <a:ext uri="{9D8B030D-6E8A-4147-A177-3AD203B41FA5}">
                      <a16:colId xmlns:a16="http://schemas.microsoft.com/office/drawing/2014/main" val="20000"/>
                    </a:ext>
                  </a:extLst>
                </a:gridCol>
                <a:gridCol w="6354241">
                  <a:extLst>
                    <a:ext uri="{9D8B030D-6E8A-4147-A177-3AD203B41FA5}">
                      <a16:colId xmlns:a16="http://schemas.microsoft.com/office/drawing/2014/main" val="20001"/>
                    </a:ext>
                  </a:extLst>
                </a:gridCol>
              </a:tblGrid>
              <a:tr h="508336">
                <a:tc gridSpan="2">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altLang="zh-CN" sz="2400" b="1" i="0" u="none" strike="noStrike" cap="none" normalizeH="0" baseline="0" dirty="0">
                          <a:ln>
                            <a:noFill/>
                          </a:ln>
                          <a:solidFill>
                            <a:schemeClr val="bg1"/>
                          </a:solidFill>
                          <a:effectLst/>
                          <a:latin typeface="+mn-ea"/>
                          <a:ea typeface="+mn-ea"/>
                        </a:rPr>
                        <a:t>vector</a:t>
                      </a:r>
                      <a:r>
                        <a:rPr kumimoji="0" lang="zh-CN" altLang="en-US" sz="2400" b="0" i="0" u="none" strike="noStrike" cap="none" normalizeH="0" baseline="0" dirty="0">
                          <a:ln>
                            <a:noFill/>
                          </a:ln>
                          <a:solidFill>
                            <a:schemeClr val="bg1"/>
                          </a:solidFill>
                          <a:effectLst/>
                          <a:latin typeface="+mn-ea"/>
                          <a:ea typeface="+mn-ea"/>
                        </a:rPr>
                        <a:t>构造</a:t>
                      </a:r>
                      <a:endParaRPr kumimoji="0" lang="en-US" altLang="zh-CN" sz="2400" b="0" i="0" u="none" strike="noStrike" cap="none" normalizeH="0" baseline="0" dirty="0">
                        <a:ln>
                          <a:noFill/>
                        </a:ln>
                        <a:solidFill>
                          <a:schemeClr val="bg1"/>
                        </a:solidFill>
                        <a:effectLst/>
                        <a:latin typeface="+mn-ea"/>
                        <a:ea typeface="+mn-ea"/>
                      </a:endParaRPr>
                    </a:p>
                  </a:txBody>
                  <a:tcPr anchor="ctr"/>
                </a:tc>
                <a:tc hMerge="1">
                  <a:txBody>
                    <a:bodyPr/>
                    <a:lstStyle/>
                    <a:p>
                      <a:endParaRPr lang="zh-CN" altLang="en-US" dirty="0"/>
                    </a:p>
                  </a:txBody>
                  <a:tcPr/>
                </a:tc>
                <a:extLst>
                  <a:ext uri="{0D108BD9-81ED-4DB2-BD59-A6C34878D82A}">
                    <a16:rowId xmlns:a16="http://schemas.microsoft.com/office/drawing/2014/main" val="10000"/>
                  </a:ext>
                </a:extLst>
              </a:tr>
              <a:tr h="353134">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vector&lt;T&gt; v</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产生一个空的</a:t>
                      </a:r>
                      <a:r>
                        <a:rPr kumimoji="0" lang="en-US" altLang="zh-CN" sz="1800" b="0" i="0" u="none" strike="noStrike" cap="none" normalizeH="0" baseline="0" dirty="0">
                          <a:ln>
                            <a:noFill/>
                          </a:ln>
                          <a:solidFill>
                            <a:schemeClr val="tx1"/>
                          </a:solidFill>
                          <a:effectLst/>
                          <a:latin typeface="+mn-ea"/>
                          <a:ea typeface="+mn-ea"/>
                        </a:rPr>
                        <a:t>vector</a:t>
                      </a:r>
                      <a:r>
                        <a:rPr kumimoji="0" lang="zh-CN" altLang="en-US" sz="1800" b="0" i="0" u="none" strike="noStrike" cap="none" normalizeH="0" baseline="0" dirty="0">
                          <a:ln>
                            <a:noFill/>
                          </a:ln>
                          <a:solidFill>
                            <a:schemeClr val="tx1"/>
                          </a:solidFill>
                          <a:effectLst/>
                          <a:latin typeface="+mn-ea"/>
                          <a:ea typeface="+mn-ea"/>
                        </a:rPr>
                        <a:t>，其中没有任何元素</a:t>
                      </a:r>
                    </a:p>
                  </a:txBody>
                  <a:tcPr marL="79200" marR="79200" marT="39600" marB="39600" anchor="ctr" horzOverflow="overflow"/>
                </a:tc>
                <a:extLst>
                  <a:ext uri="{0D108BD9-81ED-4DB2-BD59-A6C34878D82A}">
                    <a16:rowId xmlns:a16="http://schemas.microsoft.com/office/drawing/2014/main" val="10001"/>
                  </a:ext>
                </a:extLst>
              </a:tr>
              <a:tr h="353134">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vector&lt;T&gt; v2(v1)</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产生另一个同类型的副本（拷贝所有元素）</a:t>
                      </a:r>
                    </a:p>
                  </a:txBody>
                  <a:tcPr marL="79200" marR="79200" marT="39600" marB="39600" anchor="ctr" horzOverflow="overflow"/>
                </a:tc>
                <a:extLst>
                  <a:ext uri="{0D108BD9-81ED-4DB2-BD59-A6C34878D82A}">
                    <a16:rowId xmlns:a16="http://schemas.microsoft.com/office/drawing/2014/main" val="10002"/>
                  </a:ext>
                </a:extLst>
              </a:tr>
              <a:tr h="353134">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a:t>
                      </a:r>
                    </a:p>
                  </a:txBody>
                  <a:tcPr marL="79200" marR="79200" marT="39600" marB="39600" anchor="ctr" horzOverflow="overflow"/>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a:t>
                      </a:r>
                      <a:endParaRPr kumimoji="0" lang="zh-CN" altLang="en-US"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3"/>
                  </a:ext>
                </a:extLst>
              </a:tr>
            </a:tbl>
          </a:graphicData>
        </a:graphic>
      </p:graphicFrame>
      <p:sp>
        <p:nvSpPr>
          <p:cNvPr id="14" name="右箭头 13"/>
          <p:cNvSpPr/>
          <p:nvPr/>
        </p:nvSpPr>
        <p:spPr>
          <a:xfrm>
            <a:off x="3966159" y="2127245"/>
            <a:ext cx="458374" cy="536854"/>
          </a:xfrm>
          <a:prstGeom prst="rightArrow">
            <a:avLst/>
          </a:prstGeom>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zh-CN" altLang="en-US" sz="1400" dirty="0">
              <a:solidFill>
                <a:srgbClr val="0000FF"/>
              </a:solidFill>
              <a:highlight>
                <a:srgbClr val="FFFFFF"/>
              </a:highlight>
              <a:latin typeface="新宋体" panose="02010609030101010101" pitchFamily="49" charset="-122"/>
              <a:ea typeface="新宋体" panose="02010609030101010101" pitchFamily="49" charset="-122"/>
            </a:endParaRPr>
          </a:p>
        </p:txBody>
      </p:sp>
      <p:sp>
        <p:nvSpPr>
          <p:cNvPr id="15" name="圆角矩形 14"/>
          <p:cNvSpPr/>
          <p:nvPr/>
        </p:nvSpPr>
        <p:spPr bwMode="auto">
          <a:xfrm>
            <a:off x="4657427" y="1701602"/>
            <a:ext cx="972000" cy="288032"/>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500" b="1" dirty="0">
                <a:solidFill>
                  <a:schemeClr val="bg1"/>
                </a:solidFill>
                <a:latin typeface="+mn-ea"/>
                <a:ea typeface="+mn-ea"/>
                <a:cs typeface="宋体" charset="-122"/>
              </a:rPr>
              <a:t>示例</a:t>
            </a:r>
            <a:endParaRPr kumimoji="1" lang="zh-CN" altLang="en-US" sz="1500" b="1" i="0" u="none" strike="noStrike" cap="none" normalizeH="0" baseline="0" dirty="0">
              <a:ln>
                <a:noFill/>
              </a:ln>
              <a:solidFill>
                <a:schemeClr val="bg1"/>
              </a:solidFill>
              <a:effectLst/>
              <a:latin typeface="+mn-ea"/>
              <a:ea typeface="+mn-ea"/>
              <a:cs typeface="宋体" charset="-122"/>
            </a:endParaRPr>
          </a:p>
        </p:txBody>
      </p:sp>
      <p:sp>
        <p:nvSpPr>
          <p:cNvPr id="6" name="矩形 5"/>
          <p:cNvSpPr/>
          <p:nvPr/>
        </p:nvSpPr>
        <p:spPr>
          <a:xfrm>
            <a:off x="680795" y="5675875"/>
            <a:ext cx="7195881" cy="369332"/>
          </a:xfrm>
          <a:prstGeom prst="rect">
            <a:avLst/>
          </a:prstGeom>
        </p:spPr>
        <p:txBody>
          <a:bodyPr wrap="none">
            <a:spAutoFit/>
          </a:bodyPr>
          <a:lstStyle/>
          <a:p>
            <a:r>
              <a:rPr lang="zh-CN" altLang="en-US" dirty="0">
                <a:latin typeface="+mn-ea"/>
                <a:ea typeface="+mn-ea"/>
              </a:rPr>
              <a:t>详细参考：https://en.cppreference.com/w/cpp/container/vector</a:t>
            </a:r>
          </a:p>
        </p:txBody>
      </p:sp>
    </p:spTree>
    <p:extLst>
      <p:ext uri="{BB962C8B-B14F-4D97-AF65-F5344CB8AC3E}">
        <p14:creationId xmlns:p14="http://schemas.microsoft.com/office/powerpoint/2010/main" val="2412668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9" grpId="0" animBg="1"/>
      <p:bldP spid="14" grpId="0" animBg="1"/>
      <p:bldP spid="1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——vector</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12</a:t>
            </a:fld>
            <a:endParaRPr lang="en-GB" altLang="zh-CN">
              <a:solidFill>
                <a:srgbClr val="000000"/>
              </a:solidFill>
            </a:endParaRPr>
          </a:p>
        </p:txBody>
      </p:sp>
      <p:sp>
        <p:nvSpPr>
          <p:cNvPr id="7" name="文本框 6"/>
          <p:cNvSpPr txBox="1"/>
          <p:nvPr/>
        </p:nvSpPr>
        <p:spPr>
          <a:xfrm>
            <a:off x="609759" y="1020582"/>
            <a:ext cx="1107996" cy="461665"/>
          </a:xfrm>
          <a:prstGeom prst="rect">
            <a:avLst/>
          </a:prstGeom>
          <a:noFill/>
        </p:spPr>
        <p:txBody>
          <a:bodyPr wrap="none" rtlCol="0">
            <a:spAutoFit/>
          </a:bodyPr>
          <a:lstStyle/>
          <a:p>
            <a:r>
              <a:rPr lang="zh-CN" altLang="en-US" sz="2400" b="1" dirty="0">
                <a:latin typeface="+mn-ea"/>
                <a:ea typeface="+mn-ea"/>
              </a:rPr>
              <a:t>迭代器</a:t>
            </a:r>
          </a:p>
        </p:txBody>
      </p:sp>
      <p:sp>
        <p:nvSpPr>
          <p:cNvPr id="5" name="文本框 4"/>
          <p:cNvSpPr txBox="1"/>
          <p:nvPr/>
        </p:nvSpPr>
        <p:spPr>
          <a:xfrm>
            <a:off x="642516" y="1551274"/>
            <a:ext cx="3485954" cy="507831"/>
          </a:xfrm>
          <a:prstGeom prst="rect">
            <a:avLst/>
          </a:prstGeom>
          <a:solidFill>
            <a:schemeClr val="bg1">
              <a:lumMod val="95000"/>
            </a:schemeClr>
          </a:solidFill>
        </p:spPr>
        <p:txBody>
          <a:bodyPr wrap="square">
            <a:spAutoFit/>
          </a:bodyPr>
          <a:lstStyle>
            <a:defPPr>
              <a:defRPr lang="zh-CN"/>
            </a:defPPr>
            <a:lvl1pPr>
              <a:lnSpc>
                <a:spcPct val="150000"/>
              </a:lnSpc>
              <a:defRPr>
                <a:latin typeface="+mn-ea"/>
                <a:ea typeface="+mn-ea"/>
              </a:defRPr>
            </a:lvl1pPr>
          </a:lstStyle>
          <a:p>
            <a:r>
              <a:rPr lang="en-US" altLang="zh-CN" dirty="0"/>
              <a:t>std::vector&lt;T&gt;::</a:t>
            </a:r>
            <a:r>
              <a:rPr lang="en-US" altLang="zh-CN" dirty="0">
                <a:solidFill>
                  <a:srgbClr val="0000FF"/>
                </a:solidFill>
              </a:rPr>
              <a:t>iterator</a:t>
            </a:r>
            <a:r>
              <a:rPr lang="en-US" altLang="zh-CN" dirty="0"/>
              <a:t> </a:t>
            </a:r>
            <a:r>
              <a:rPr lang="zh-CN" altLang="en-US" dirty="0"/>
              <a:t>变量名</a:t>
            </a:r>
            <a:r>
              <a:rPr lang="en-US" altLang="zh-CN" dirty="0"/>
              <a:t>;</a:t>
            </a:r>
            <a:endParaRPr lang="zh-CN"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1255823182"/>
              </p:ext>
            </p:extLst>
          </p:nvPr>
        </p:nvGraphicFramePr>
        <p:xfrm>
          <a:off x="642516" y="2185889"/>
          <a:ext cx="9649072" cy="2540049"/>
        </p:xfrm>
        <a:graphic>
          <a:graphicData uri="http://schemas.openxmlformats.org/drawingml/2006/table">
            <a:tbl>
              <a:tblPr firstRow="1" bandRow="1">
                <a:tableStyleId>{00A15C55-8517-42AA-B614-E9B94910E393}</a:tableStyleId>
              </a:tblPr>
              <a:tblGrid>
                <a:gridCol w="1854671">
                  <a:extLst>
                    <a:ext uri="{9D8B030D-6E8A-4147-A177-3AD203B41FA5}">
                      <a16:colId xmlns:a16="http://schemas.microsoft.com/office/drawing/2014/main" val="20000"/>
                    </a:ext>
                  </a:extLst>
                </a:gridCol>
                <a:gridCol w="7794401">
                  <a:extLst>
                    <a:ext uri="{9D8B030D-6E8A-4147-A177-3AD203B41FA5}">
                      <a16:colId xmlns:a16="http://schemas.microsoft.com/office/drawing/2014/main" val="20001"/>
                    </a:ext>
                  </a:extLst>
                </a:gridCol>
              </a:tblGrid>
              <a:tr h="508336">
                <a:tc gridSpan="2">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altLang="zh-CN" sz="2400" b="1" i="0" u="none" strike="noStrike" cap="none" normalizeH="0" baseline="0" dirty="0">
                          <a:ln>
                            <a:noFill/>
                          </a:ln>
                          <a:solidFill>
                            <a:schemeClr val="bg1"/>
                          </a:solidFill>
                          <a:effectLst/>
                          <a:latin typeface="+mn-ea"/>
                          <a:ea typeface="+mn-ea"/>
                        </a:rPr>
                        <a:t>vector</a:t>
                      </a:r>
                      <a:r>
                        <a:rPr kumimoji="0" lang="zh-CN" altLang="en-US" sz="2400" b="0" i="0" u="none" strike="noStrike" cap="none" normalizeH="0" baseline="0" dirty="0">
                          <a:ln>
                            <a:noFill/>
                          </a:ln>
                          <a:solidFill>
                            <a:schemeClr val="bg1"/>
                          </a:solidFill>
                          <a:effectLst/>
                          <a:latin typeface="+mn-ea"/>
                          <a:ea typeface="+mn-ea"/>
                        </a:rPr>
                        <a:t>迭代器</a:t>
                      </a:r>
                      <a:endParaRPr kumimoji="0" lang="en-US" altLang="zh-CN" sz="2400" b="0" i="0" u="none" strike="noStrike" cap="none" normalizeH="0" baseline="0" dirty="0">
                        <a:ln>
                          <a:noFill/>
                        </a:ln>
                        <a:solidFill>
                          <a:schemeClr val="bg1"/>
                        </a:solidFill>
                        <a:effectLst/>
                        <a:latin typeface="+mn-ea"/>
                        <a:ea typeface="+mn-ea"/>
                      </a:endParaRPr>
                    </a:p>
                  </a:txBody>
                  <a:tcPr anchor="ctr"/>
                </a:tc>
                <a:tc hMerge="1">
                  <a:txBody>
                    <a:bodyPr/>
                    <a:lstStyle/>
                    <a:p>
                      <a:endParaRPr lang="zh-CN" altLang="en-US" dirty="0"/>
                    </a:p>
                  </a:txBody>
                  <a:tcPr/>
                </a:tc>
                <a:extLst>
                  <a:ext uri="{0D108BD9-81ED-4DB2-BD59-A6C34878D82A}">
                    <a16:rowId xmlns:a16="http://schemas.microsoft.com/office/drawing/2014/main" val="10000"/>
                  </a:ext>
                </a:extLst>
              </a:tr>
              <a:tr h="112955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begin()</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如果容器中存在元素，指向第一个元素；</a:t>
                      </a:r>
                      <a:endParaRPr kumimoji="0" lang="en-US" altLang="zh-CN" sz="1800" b="0" i="0" u="none" strike="noStrike" cap="none" normalizeH="0" baseline="0" dirty="0">
                        <a:ln>
                          <a:noFill/>
                        </a:ln>
                        <a:solidFill>
                          <a:schemeClr val="tx1"/>
                        </a:solidFill>
                        <a:effectLst/>
                        <a:latin typeface="+mn-ea"/>
                        <a:ea typeface="+mn-ea"/>
                      </a:endParaRPr>
                    </a:p>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若</a:t>
                      </a:r>
                      <a:r>
                        <a:rPr kumimoji="0" lang="en-US" altLang="zh-CN" sz="1800" b="0" i="0" u="none" strike="noStrike" cap="none" normalizeH="0" baseline="0" dirty="0">
                          <a:ln>
                            <a:noFill/>
                          </a:ln>
                          <a:solidFill>
                            <a:schemeClr val="tx1"/>
                          </a:solidFill>
                          <a:effectLst/>
                          <a:latin typeface="+mn-ea"/>
                          <a:ea typeface="+mn-ea"/>
                        </a:rPr>
                        <a:t>vector</a:t>
                      </a:r>
                      <a:r>
                        <a:rPr kumimoji="0" lang="zh-CN" altLang="en-US" sz="1800" b="0" i="0" u="none" strike="noStrike" cap="none" normalizeH="0" baseline="0" dirty="0">
                          <a:ln>
                            <a:noFill/>
                          </a:ln>
                          <a:solidFill>
                            <a:schemeClr val="tx1"/>
                          </a:solidFill>
                          <a:effectLst/>
                          <a:latin typeface="+mn-ea"/>
                          <a:ea typeface="+mn-ea"/>
                        </a:rPr>
                        <a:t>为空，则返回的迭代器将等于</a:t>
                      </a:r>
                      <a:r>
                        <a:rPr kumimoji="0" lang="en-US" altLang="zh-CN" sz="1800" b="0" i="0" u="none" strike="noStrike" cap="none" normalizeH="0" baseline="0" dirty="0">
                          <a:ln>
                            <a:noFill/>
                          </a:ln>
                          <a:solidFill>
                            <a:schemeClr val="tx1"/>
                          </a:solidFill>
                          <a:effectLst/>
                          <a:latin typeface="+mn-ea"/>
                          <a:ea typeface="+mn-ea"/>
                        </a:rPr>
                        <a:t>end()</a:t>
                      </a:r>
                      <a:endParaRPr kumimoji="0" lang="zh-CN" altLang="en-US"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1"/>
                  </a:ext>
                </a:extLst>
              </a:tr>
              <a:tr h="789745">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end()</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返回指向 </a:t>
                      </a:r>
                      <a:r>
                        <a:rPr kumimoji="0" lang="en-US" altLang="zh-CN" sz="1800" b="0" i="0" u="none" strike="noStrike" cap="none" normalizeH="0" baseline="0" dirty="0">
                          <a:ln>
                            <a:noFill/>
                          </a:ln>
                          <a:solidFill>
                            <a:schemeClr val="tx1"/>
                          </a:solidFill>
                          <a:effectLst/>
                          <a:latin typeface="+mn-ea"/>
                          <a:ea typeface="+mn-ea"/>
                        </a:rPr>
                        <a:t>vector </a:t>
                      </a:r>
                      <a:r>
                        <a:rPr kumimoji="0" lang="zh-CN" altLang="en-US" sz="1800" b="0" i="0" u="none" strike="noStrike" cap="none" normalizeH="0" baseline="0" dirty="0">
                          <a:ln>
                            <a:noFill/>
                          </a:ln>
                          <a:solidFill>
                            <a:schemeClr val="tx1"/>
                          </a:solidFill>
                          <a:effectLst/>
                          <a:latin typeface="+mn-ea"/>
                          <a:ea typeface="+mn-ea"/>
                        </a:rPr>
                        <a:t>末元素后一元素的迭代器</a:t>
                      </a:r>
                      <a:endParaRPr kumimoji="0" lang="en-US" altLang="zh-CN" sz="1800" b="0" i="0" u="none" strike="noStrike" cap="none" normalizeH="0" baseline="0" dirty="0">
                        <a:ln>
                          <a:noFill/>
                        </a:ln>
                        <a:solidFill>
                          <a:schemeClr val="tx1"/>
                        </a:solidFill>
                        <a:effectLst/>
                        <a:latin typeface="+mn-ea"/>
                        <a:ea typeface="+mn-ea"/>
                      </a:endParaRPr>
                    </a:p>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此元素表现为占位符；试图访问它导致未定义行为</a:t>
                      </a:r>
                      <a:endParaRPr kumimoji="0" lang="en-US" altLang="zh-CN"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2"/>
                  </a:ext>
                </a:extLst>
              </a:tr>
            </a:tbl>
          </a:graphicData>
        </a:graphic>
      </p:graphicFrame>
      <p:pic>
        <p:nvPicPr>
          <p:cNvPr id="8196" name="Picture 4" descr="C:\Users\h00376452\AppData\Roaming\eSpace_Desktop\UserData\h00376452\imagefiles\F86DFF8E-CCBE-46EF-9082-DABEC32D3B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187" y="4852722"/>
            <a:ext cx="5095875" cy="125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29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——vector</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13</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元素操作</a:t>
            </a:r>
          </a:p>
        </p:txBody>
      </p:sp>
      <p:graphicFrame>
        <p:nvGraphicFramePr>
          <p:cNvPr id="13" name="表格 12"/>
          <p:cNvGraphicFramePr>
            <a:graphicFrameLocks noGrp="1"/>
          </p:cNvGraphicFramePr>
          <p:nvPr>
            <p:extLst>
              <p:ext uri="{D42A27DB-BD31-4B8C-83A1-F6EECF244321}">
                <p14:modId xmlns:p14="http://schemas.microsoft.com/office/powerpoint/2010/main" val="3047525716"/>
              </p:ext>
            </p:extLst>
          </p:nvPr>
        </p:nvGraphicFramePr>
        <p:xfrm>
          <a:off x="1057027" y="1791011"/>
          <a:ext cx="9007156" cy="3073211"/>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558766">
                <a:tc gridSpan="2">
                  <a:txBody>
                    <a:bodyPr/>
                    <a:lstStyle/>
                    <a:p>
                      <a:pPr algn="ctr"/>
                      <a:r>
                        <a:rPr lang="zh-CN" altLang="en-US" sz="2400" dirty="0"/>
                        <a:t>元素操作</a:t>
                      </a:r>
                    </a:p>
                  </a:txBody>
                  <a:tcPr/>
                </a:tc>
                <a:tc hMerge="1">
                  <a:txBody>
                    <a:bodyPr/>
                    <a:lstStyle/>
                    <a:p>
                      <a:endParaRPr lang="zh-CN" altLang="en-US" dirty="0"/>
                    </a:p>
                  </a:txBody>
                  <a:tcPr/>
                </a:tc>
                <a:extLst>
                  <a:ext uri="{0D108BD9-81ED-4DB2-BD59-A6C34878D82A}">
                    <a16:rowId xmlns:a16="http://schemas.microsoft.com/office/drawing/2014/main" val="10000"/>
                  </a:ext>
                </a:extLst>
              </a:tr>
              <a:tr h="502889">
                <a:tc>
                  <a:txBody>
                    <a:bodyPr/>
                    <a:lstStyle/>
                    <a:p>
                      <a:r>
                        <a:rPr lang="en-US" altLang="zh-CN" dirty="0" err="1">
                          <a:latin typeface="Calibri" panose="020F0502020204030204" pitchFamily="34" charset="0"/>
                          <a:ea typeface="+mn-ea"/>
                          <a:cs typeface="Calibri" panose="020F0502020204030204" pitchFamily="34" charset="0"/>
                        </a:rPr>
                        <a:t>push_back</a:t>
                      </a:r>
                      <a:r>
                        <a:rPr lang="en-US" altLang="zh-CN" dirty="0">
                          <a:latin typeface="Calibri" panose="020F0502020204030204" pitchFamily="34" charset="0"/>
                          <a:ea typeface="+mn-ea"/>
                          <a:cs typeface="Calibri" panose="020F0502020204030204" pitchFamily="34" charset="0"/>
                        </a:rPr>
                        <a:t>(value)</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在</a:t>
                      </a:r>
                      <a:r>
                        <a:rPr lang="en-US" altLang="zh-CN" sz="2000" dirty="0">
                          <a:latin typeface="+mn-ea"/>
                          <a:ea typeface="+mn-ea"/>
                        </a:rPr>
                        <a:t>vector</a:t>
                      </a:r>
                      <a:r>
                        <a:rPr lang="zh-CN" altLang="en-US" sz="2000" dirty="0">
                          <a:latin typeface="+mn-ea"/>
                          <a:ea typeface="+mn-ea"/>
                        </a:rPr>
                        <a:t>尾部添加元素</a:t>
                      </a:r>
                    </a:p>
                  </a:txBody>
                  <a:tcPr/>
                </a:tc>
                <a:extLst>
                  <a:ext uri="{0D108BD9-81ED-4DB2-BD59-A6C34878D82A}">
                    <a16:rowId xmlns:a16="http://schemas.microsoft.com/office/drawing/2014/main" val="10001"/>
                  </a:ext>
                </a:extLst>
              </a:tr>
              <a:tr h="502889">
                <a:tc>
                  <a:txBody>
                    <a:bodyPr/>
                    <a:lstStyle/>
                    <a:p>
                      <a:r>
                        <a:rPr lang="en-US" altLang="zh-CN" dirty="0" err="1">
                          <a:latin typeface="Calibri" panose="020F0502020204030204" pitchFamily="34" charset="0"/>
                          <a:ea typeface="+mn-ea"/>
                          <a:cs typeface="Calibri" panose="020F0502020204030204" pitchFamily="34" charset="0"/>
                        </a:rPr>
                        <a:t>pop_back</a:t>
                      </a:r>
                      <a:r>
                        <a:rPr lang="en-US" altLang="zh-CN" dirty="0">
                          <a:latin typeface="Calibri" panose="020F0502020204030204" pitchFamily="34" charset="0"/>
                          <a:ea typeface="+mn-ea"/>
                          <a:cs typeface="Calibri" panose="020F0502020204030204" pitchFamily="34" charset="0"/>
                        </a:rPr>
                        <a:t>()</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删除最后</a:t>
                      </a:r>
                      <a:r>
                        <a:rPr lang="en-US" altLang="zh-CN" sz="2000" dirty="0">
                          <a:latin typeface="+mn-ea"/>
                          <a:ea typeface="+mn-ea"/>
                        </a:rPr>
                        <a:t>1</a:t>
                      </a:r>
                      <a:r>
                        <a:rPr lang="zh-CN" altLang="en-US" sz="2000" dirty="0">
                          <a:latin typeface="+mn-ea"/>
                          <a:ea typeface="+mn-ea"/>
                        </a:rPr>
                        <a:t>个元素</a:t>
                      </a:r>
                    </a:p>
                  </a:txBody>
                  <a:tcPr/>
                </a:tc>
                <a:extLst>
                  <a:ext uri="{0D108BD9-81ED-4DB2-BD59-A6C34878D82A}">
                    <a16:rowId xmlns:a16="http://schemas.microsoft.com/office/drawing/2014/main" val="10002"/>
                  </a:ext>
                </a:extLst>
              </a:tr>
              <a:tr h="502889">
                <a:tc>
                  <a:txBody>
                    <a:bodyPr/>
                    <a:lstStyle/>
                    <a:p>
                      <a:r>
                        <a:rPr lang="en-US" altLang="zh-CN" dirty="0">
                          <a:latin typeface="Calibri" panose="020F0502020204030204" pitchFamily="34" charset="0"/>
                          <a:ea typeface="+mn-ea"/>
                          <a:cs typeface="Calibri" panose="020F0502020204030204" pitchFamily="34" charset="0"/>
                        </a:rPr>
                        <a:t>insert(pos, value)</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指定</a:t>
                      </a:r>
                      <a:r>
                        <a:rPr lang="en-US" altLang="zh-CN" sz="2000" dirty="0">
                          <a:latin typeface="+mn-ea"/>
                          <a:ea typeface="+mn-ea"/>
                        </a:rPr>
                        <a:t>pos</a:t>
                      </a:r>
                      <a:r>
                        <a:rPr lang="zh-CN" altLang="en-US" sz="2000" dirty="0">
                          <a:latin typeface="+mn-ea"/>
                          <a:ea typeface="+mn-ea"/>
                        </a:rPr>
                        <a:t>位置插入元素</a:t>
                      </a:r>
                    </a:p>
                  </a:txBody>
                  <a:tcPr/>
                </a:tc>
                <a:extLst>
                  <a:ext uri="{0D108BD9-81ED-4DB2-BD59-A6C34878D82A}">
                    <a16:rowId xmlns:a16="http://schemas.microsoft.com/office/drawing/2014/main" val="10003"/>
                  </a:ext>
                </a:extLst>
              </a:tr>
              <a:tr h="502889">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mn-ea"/>
                          <a:cs typeface="Calibri" panose="020F0502020204030204" pitchFamily="34" charset="0"/>
                        </a:rPr>
                        <a:t>erase(pos)</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删除指定位置元素</a:t>
                      </a:r>
                    </a:p>
                  </a:txBody>
                  <a:tcPr/>
                </a:tc>
                <a:extLst>
                  <a:ext uri="{0D108BD9-81ED-4DB2-BD59-A6C34878D82A}">
                    <a16:rowId xmlns:a16="http://schemas.microsoft.com/office/drawing/2014/main" val="10004"/>
                  </a:ext>
                </a:extLst>
              </a:tr>
              <a:tr h="502889">
                <a:tc>
                  <a:txBody>
                    <a:bodyPr/>
                    <a:lstStyle/>
                    <a:p>
                      <a:r>
                        <a:rPr lang="en-US" altLang="zh-CN" dirty="0">
                          <a:latin typeface="Calibri" panose="020F0502020204030204" pitchFamily="34" charset="0"/>
                          <a:ea typeface="+mn-ea"/>
                          <a:cs typeface="Calibri" panose="020F0502020204030204" pitchFamily="34" charset="0"/>
                        </a:rPr>
                        <a:t>clear()</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删除所有元素</a:t>
                      </a:r>
                    </a:p>
                  </a:txBody>
                  <a:tcPr/>
                </a:tc>
                <a:extLst>
                  <a:ext uri="{0D108BD9-81ED-4DB2-BD59-A6C34878D82A}">
                    <a16:rowId xmlns:a16="http://schemas.microsoft.com/office/drawing/2014/main" val="10005"/>
                  </a:ext>
                </a:extLst>
              </a:tr>
            </a:tbl>
          </a:graphicData>
        </a:graphic>
      </p:graphicFrame>
      <p:sp>
        <p:nvSpPr>
          <p:cNvPr id="20" name="矩形 19"/>
          <p:cNvSpPr/>
          <p:nvPr/>
        </p:nvSpPr>
        <p:spPr>
          <a:xfrm>
            <a:off x="985019" y="5578225"/>
            <a:ext cx="6408712" cy="553998"/>
          </a:xfrm>
          <a:prstGeom prst="rect">
            <a:avLst/>
          </a:prstGeom>
        </p:spPr>
        <p:txBody>
          <a:bodyPr wrap="square">
            <a:spAutoFit/>
          </a:bodyPr>
          <a:lstStyle/>
          <a:p>
            <a:pPr>
              <a:lnSpc>
                <a:spcPct val="150000"/>
              </a:lnSpc>
            </a:pPr>
            <a:r>
              <a:rPr lang="zh-CN" altLang="en-US" sz="2000" dirty="0">
                <a:latin typeface="+mn-ea"/>
                <a:ea typeface="+mn-ea"/>
              </a:rPr>
              <a:t>注：</a:t>
            </a:r>
            <a:r>
              <a:rPr lang="en-US" altLang="zh-CN" sz="2000" dirty="0">
                <a:ea typeface="+mn-ea"/>
                <a:cs typeface="Calibri" panose="020F0502020204030204" pitchFamily="34" charset="0"/>
              </a:rPr>
              <a:t>pos</a:t>
            </a:r>
            <a:r>
              <a:rPr lang="zh-CN" altLang="en-US" sz="2000" dirty="0">
                <a:latin typeface="+mn-ea"/>
                <a:ea typeface="+mn-ea"/>
              </a:rPr>
              <a:t>表示指向容器中元素的迭代器</a:t>
            </a:r>
          </a:p>
        </p:txBody>
      </p:sp>
    </p:spTree>
    <p:extLst>
      <p:ext uri="{BB962C8B-B14F-4D97-AF65-F5344CB8AC3E}">
        <p14:creationId xmlns:p14="http://schemas.microsoft.com/office/powerpoint/2010/main" val="1147040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——vector</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14</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元素访问</a:t>
            </a:r>
          </a:p>
        </p:txBody>
      </p:sp>
      <p:graphicFrame>
        <p:nvGraphicFramePr>
          <p:cNvPr id="19" name="表格 18"/>
          <p:cNvGraphicFramePr>
            <a:graphicFrameLocks noGrp="1"/>
          </p:cNvGraphicFramePr>
          <p:nvPr>
            <p:extLst>
              <p:ext uri="{D42A27DB-BD31-4B8C-83A1-F6EECF244321}">
                <p14:modId xmlns:p14="http://schemas.microsoft.com/office/powerpoint/2010/main" val="2807005571"/>
              </p:ext>
            </p:extLst>
          </p:nvPr>
        </p:nvGraphicFramePr>
        <p:xfrm>
          <a:off x="1057027" y="1702530"/>
          <a:ext cx="9007156" cy="3301842"/>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558766">
                <a:tc gridSpan="2">
                  <a:txBody>
                    <a:bodyPr/>
                    <a:lstStyle/>
                    <a:p>
                      <a:pPr algn="ctr"/>
                      <a:r>
                        <a:rPr lang="zh-CN" altLang="en-US" sz="2400" dirty="0"/>
                        <a:t>元素访问</a:t>
                      </a:r>
                    </a:p>
                  </a:txBody>
                  <a:tcPr/>
                </a:tc>
                <a:tc hMerge="1">
                  <a:txBody>
                    <a:bodyPr/>
                    <a:lstStyle/>
                    <a:p>
                      <a:endParaRPr lang="zh-CN" altLang="en-US" dirty="0"/>
                    </a:p>
                  </a:txBody>
                  <a:tcPr/>
                </a:tc>
                <a:extLst>
                  <a:ext uri="{0D108BD9-81ED-4DB2-BD59-A6C34878D82A}">
                    <a16:rowId xmlns:a16="http://schemas.microsoft.com/office/drawing/2014/main" val="10000"/>
                  </a:ext>
                </a:extLst>
              </a:tr>
              <a:tr h="502889">
                <a:tc>
                  <a:txBody>
                    <a:bodyPr/>
                    <a:lstStyle/>
                    <a:p>
                      <a:r>
                        <a:rPr lang="en-US" altLang="zh-CN" dirty="0">
                          <a:latin typeface="Calibri" panose="020F0502020204030204" pitchFamily="34" charset="0"/>
                          <a:ea typeface="+mn-ea"/>
                          <a:cs typeface="Calibri" panose="020F0502020204030204" pitchFamily="34" charset="0"/>
                        </a:rPr>
                        <a:t>at(pos)</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访问指定位置元素（</a:t>
                      </a:r>
                      <a:r>
                        <a:rPr lang="zh-CN" altLang="en-US" sz="2100" b="0" i="0" kern="1200" dirty="0">
                          <a:solidFill>
                            <a:schemeClr val="dk1"/>
                          </a:solidFill>
                          <a:effectLst/>
                          <a:latin typeface="+mn-lt"/>
                          <a:ea typeface="+mn-ea"/>
                          <a:cs typeface="+mn-cs"/>
                        </a:rPr>
                        <a:t>有边界检查</a:t>
                      </a:r>
                      <a:r>
                        <a:rPr lang="zh-CN" altLang="en-US" sz="2000" dirty="0">
                          <a:latin typeface="+mn-ea"/>
                          <a:ea typeface="+mn-ea"/>
                        </a:rPr>
                        <a:t>）</a:t>
                      </a:r>
                    </a:p>
                  </a:txBody>
                  <a:tcPr/>
                </a:tc>
                <a:extLst>
                  <a:ext uri="{0D108BD9-81ED-4DB2-BD59-A6C34878D82A}">
                    <a16:rowId xmlns:a16="http://schemas.microsoft.com/office/drawing/2014/main" val="10001"/>
                  </a:ext>
                </a:extLst>
              </a:tr>
              <a:tr h="502889">
                <a:tc>
                  <a:txBody>
                    <a:bodyPr/>
                    <a:lstStyle/>
                    <a:p>
                      <a:r>
                        <a:rPr lang="en-US" altLang="zh-CN" dirty="0">
                          <a:latin typeface="Calibri" panose="020F0502020204030204" pitchFamily="34" charset="0"/>
                          <a:ea typeface="+mn-ea"/>
                          <a:cs typeface="Calibri" panose="020F0502020204030204" pitchFamily="34" charset="0"/>
                        </a:rPr>
                        <a:t>[pos]</a:t>
                      </a:r>
                      <a:endParaRPr lang="zh-CN" altLang="en-US" dirty="0">
                        <a:latin typeface="Calibri" panose="020F0502020204030204" pitchFamily="34" charset="0"/>
                        <a:ea typeface="+mn-ea"/>
                        <a:cs typeface="Calibri" panose="020F0502020204030204" pitchFamily="34" charset="0"/>
                      </a:endParaRPr>
                    </a:p>
                  </a:txBody>
                  <a:tcPr/>
                </a:tc>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2000" dirty="0">
                          <a:latin typeface="+mn-ea"/>
                          <a:ea typeface="+mn-ea"/>
                        </a:rPr>
                        <a:t>访问指定位置元素</a:t>
                      </a:r>
                      <a:r>
                        <a:rPr lang="en-US" altLang="zh-CN" sz="2000" dirty="0">
                          <a:latin typeface="+mn-ea"/>
                          <a:ea typeface="+mn-ea"/>
                        </a:rPr>
                        <a:t>(</a:t>
                      </a:r>
                      <a:r>
                        <a:rPr lang="zh-CN" altLang="en-US" sz="2100" b="0" i="0" kern="1200" dirty="0">
                          <a:solidFill>
                            <a:schemeClr val="dk1"/>
                          </a:solidFill>
                          <a:effectLst/>
                          <a:latin typeface="+mn-lt"/>
                          <a:ea typeface="+mn-ea"/>
                          <a:cs typeface="+mn-cs"/>
                        </a:rPr>
                        <a:t>不进行边界检查</a:t>
                      </a:r>
                      <a:r>
                        <a:rPr lang="en-US" altLang="zh-CN" sz="2100" b="0" i="0" kern="1200" dirty="0">
                          <a:solidFill>
                            <a:schemeClr val="dk1"/>
                          </a:solidFill>
                          <a:effectLst/>
                          <a:latin typeface="+mn-lt"/>
                          <a:ea typeface="+mn-ea"/>
                          <a:cs typeface="+mn-cs"/>
                        </a:rPr>
                        <a:t>,</a:t>
                      </a:r>
                      <a:r>
                        <a:rPr lang="zh-CN" altLang="en-US" sz="2100" b="0" i="0" kern="1200" dirty="0">
                          <a:solidFill>
                            <a:schemeClr val="dk1"/>
                          </a:solidFill>
                          <a:effectLst/>
                          <a:latin typeface="+mn-lt"/>
                          <a:ea typeface="+mn-ea"/>
                          <a:cs typeface="+mn-cs"/>
                        </a:rPr>
                        <a:t>由使用者保证</a:t>
                      </a:r>
                      <a:r>
                        <a:rPr lang="en-US" altLang="zh-CN" sz="2100" b="0" i="0" kern="1200" dirty="0">
                          <a:solidFill>
                            <a:schemeClr val="dk1"/>
                          </a:solidFill>
                          <a:effectLst/>
                          <a:latin typeface="Calibri" panose="020F0502020204030204" pitchFamily="34" charset="0"/>
                          <a:ea typeface="+mn-ea"/>
                          <a:cs typeface="Calibri" panose="020F0502020204030204" pitchFamily="34" charset="0"/>
                        </a:rPr>
                        <a:t>pos</a:t>
                      </a:r>
                      <a:r>
                        <a:rPr lang="zh-CN" altLang="en-US" sz="2100" b="0" i="0" kern="1200" dirty="0">
                          <a:solidFill>
                            <a:schemeClr val="dk1"/>
                          </a:solidFill>
                          <a:effectLst/>
                          <a:latin typeface="+mn-lt"/>
                          <a:ea typeface="+mn-ea"/>
                          <a:cs typeface="+mn-cs"/>
                        </a:rPr>
                        <a:t>有效范围）</a:t>
                      </a:r>
                      <a:endParaRPr lang="zh-CN" altLang="en-US" sz="2000" dirty="0">
                        <a:latin typeface="+mn-ea"/>
                        <a:ea typeface="+mn-ea"/>
                      </a:endParaRPr>
                    </a:p>
                  </a:txBody>
                  <a:tcPr/>
                </a:tc>
                <a:extLst>
                  <a:ext uri="{0D108BD9-81ED-4DB2-BD59-A6C34878D82A}">
                    <a16:rowId xmlns:a16="http://schemas.microsoft.com/office/drawing/2014/main" val="10002"/>
                  </a:ext>
                </a:extLst>
              </a:tr>
              <a:tr h="502889">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mn-ea"/>
                          <a:cs typeface="Calibri" panose="020F0502020204030204" pitchFamily="34" charset="0"/>
                        </a:rPr>
                        <a:t>front()</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访问第</a:t>
                      </a:r>
                      <a:r>
                        <a:rPr lang="en-US" altLang="zh-CN" sz="2000" dirty="0">
                          <a:latin typeface="+mn-ea"/>
                          <a:ea typeface="+mn-ea"/>
                        </a:rPr>
                        <a:t>1</a:t>
                      </a:r>
                      <a:r>
                        <a:rPr lang="zh-CN" altLang="en-US" sz="2000" dirty="0">
                          <a:latin typeface="+mn-ea"/>
                          <a:ea typeface="+mn-ea"/>
                        </a:rPr>
                        <a:t>个元素</a:t>
                      </a:r>
                    </a:p>
                  </a:txBody>
                  <a:tcPr/>
                </a:tc>
                <a:extLst>
                  <a:ext uri="{0D108BD9-81ED-4DB2-BD59-A6C34878D82A}">
                    <a16:rowId xmlns:a16="http://schemas.microsoft.com/office/drawing/2014/main" val="10003"/>
                  </a:ext>
                </a:extLst>
              </a:tr>
              <a:tr h="502889">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mn-ea"/>
                          <a:cs typeface="Calibri" panose="020F0502020204030204" pitchFamily="34" charset="0"/>
                        </a:rPr>
                        <a:t>back()</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访问最后一个元素</a:t>
                      </a:r>
                    </a:p>
                  </a:txBody>
                  <a:tcPr/>
                </a:tc>
                <a:extLst>
                  <a:ext uri="{0D108BD9-81ED-4DB2-BD59-A6C34878D82A}">
                    <a16:rowId xmlns:a16="http://schemas.microsoft.com/office/drawing/2014/main" val="10004"/>
                  </a:ext>
                </a:extLst>
              </a:tr>
              <a:tr h="502889">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mn-ea"/>
                          <a:cs typeface="Calibri" panose="020F0502020204030204" pitchFamily="34" charset="0"/>
                        </a:rPr>
                        <a:t>erase(pos)</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删除指定位置元素</a:t>
                      </a:r>
                    </a:p>
                  </a:txBody>
                  <a:tcPr/>
                </a:tc>
                <a:extLst>
                  <a:ext uri="{0D108BD9-81ED-4DB2-BD59-A6C34878D82A}">
                    <a16:rowId xmlns:a16="http://schemas.microsoft.com/office/drawing/2014/main" val="10005"/>
                  </a:ext>
                </a:extLst>
              </a:tr>
            </a:tbl>
          </a:graphicData>
        </a:graphic>
      </p:graphicFrame>
      <p:sp>
        <p:nvSpPr>
          <p:cNvPr id="20" name="矩形 19"/>
          <p:cNvSpPr/>
          <p:nvPr/>
        </p:nvSpPr>
        <p:spPr>
          <a:xfrm>
            <a:off x="985019" y="5578225"/>
            <a:ext cx="6408712" cy="553998"/>
          </a:xfrm>
          <a:prstGeom prst="rect">
            <a:avLst/>
          </a:prstGeom>
        </p:spPr>
        <p:txBody>
          <a:bodyPr wrap="square">
            <a:spAutoFit/>
          </a:bodyPr>
          <a:lstStyle/>
          <a:p>
            <a:pPr>
              <a:lnSpc>
                <a:spcPct val="150000"/>
              </a:lnSpc>
            </a:pPr>
            <a:r>
              <a:rPr lang="zh-CN" altLang="en-US" sz="2000" dirty="0">
                <a:latin typeface="+mn-ea"/>
                <a:ea typeface="+mn-ea"/>
              </a:rPr>
              <a:t>注：</a:t>
            </a:r>
            <a:r>
              <a:rPr lang="en-US" altLang="zh-CN" sz="2000" dirty="0">
                <a:ea typeface="+mn-ea"/>
                <a:cs typeface="Calibri" panose="020F0502020204030204" pitchFamily="34" charset="0"/>
              </a:rPr>
              <a:t>pos</a:t>
            </a:r>
            <a:r>
              <a:rPr lang="zh-CN" altLang="en-US" sz="2000" dirty="0">
                <a:latin typeface="+mn-ea"/>
                <a:ea typeface="+mn-ea"/>
              </a:rPr>
              <a:t>表示指向容器中元素的迭代器</a:t>
            </a:r>
          </a:p>
        </p:txBody>
      </p:sp>
    </p:spTree>
    <p:extLst>
      <p:ext uri="{BB962C8B-B14F-4D97-AF65-F5344CB8AC3E}">
        <p14:creationId xmlns:p14="http://schemas.microsoft.com/office/powerpoint/2010/main" val="2139571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——vector</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15</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元素容量</a:t>
            </a:r>
          </a:p>
        </p:txBody>
      </p:sp>
      <p:graphicFrame>
        <p:nvGraphicFramePr>
          <p:cNvPr id="19" name="表格 18"/>
          <p:cNvGraphicFramePr>
            <a:graphicFrameLocks noGrp="1"/>
          </p:cNvGraphicFramePr>
          <p:nvPr>
            <p:extLst>
              <p:ext uri="{D42A27DB-BD31-4B8C-83A1-F6EECF244321}">
                <p14:modId xmlns:p14="http://schemas.microsoft.com/office/powerpoint/2010/main" val="1532360033"/>
              </p:ext>
            </p:extLst>
          </p:nvPr>
        </p:nvGraphicFramePr>
        <p:xfrm>
          <a:off x="1057027" y="1702530"/>
          <a:ext cx="9007156" cy="2067433"/>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558766">
                <a:tc gridSpan="2">
                  <a:txBody>
                    <a:bodyPr/>
                    <a:lstStyle/>
                    <a:p>
                      <a:pPr algn="ctr"/>
                      <a:r>
                        <a:rPr lang="zh-CN" altLang="en-US" sz="2400" dirty="0"/>
                        <a:t>元素容量</a:t>
                      </a:r>
                    </a:p>
                  </a:txBody>
                  <a:tcPr/>
                </a:tc>
                <a:tc hMerge="1">
                  <a:txBody>
                    <a:bodyPr/>
                    <a:lstStyle/>
                    <a:p>
                      <a:endParaRPr lang="zh-CN" altLang="en-US" dirty="0"/>
                    </a:p>
                  </a:txBody>
                  <a:tcPr/>
                </a:tc>
                <a:extLst>
                  <a:ext uri="{0D108BD9-81ED-4DB2-BD59-A6C34878D82A}">
                    <a16:rowId xmlns:a16="http://schemas.microsoft.com/office/drawing/2014/main" val="10000"/>
                  </a:ext>
                </a:extLst>
              </a:tr>
              <a:tr h="502889">
                <a:tc>
                  <a:txBody>
                    <a:bodyPr/>
                    <a:lstStyle/>
                    <a:p>
                      <a:r>
                        <a:rPr lang="en-US" altLang="zh-CN" dirty="0">
                          <a:latin typeface="Calibri" panose="020F0502020204030204" pitchFamily="34" charset="0"/>
                          <a:ea typeface="+mn-ea"/>
                          <a:cs typeface="Calibri" panose="020F0502020204030204" pitchFamily="34" charset="0"/>
                        </a:rPr>
                        <a:t>empty()</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判断容器中是否无元素</a:t>
                      </a:r>
                    </a:p>
                  </a:txBody>
                  <a:tcPr/>
                </a:tc>
                <a:extLst>
                  <a:ext uri="{0D108BD9-81ED-4DB2-BD59-A6C34878D82A}">
                    <a16:rowId xmlns:a16="http://schemas.microsoft.com/office/drawing/2014/main" val="10001"/>
                  </a:ext>
                </a:extLst>
              </a:tr>
              <a:tr h="502889">
                <a:tc>
                  <a:txBody>
                    <a:bodyPr/>
                    <a:lstStyle/>
                    <a:p>
                      <a:r>
                        <a:rPr lang="en-US" altLang="zh-CN" dirty="0">
                          <a:latin typeface="Calibri" panose="020F0502020204030204" pitchFamily="34" charset="0"/>
                          <a:ea typeface="+mn-ea"/>
                          <a:cs typeface="Calibri" panose="020F0502020204030204" pitchFamily="34" charset="0"/>
                        </a:rPr>
                        <a:t>size()</a:t>
                      </a:r>
                      <a:endParaRPr lang="zh-CN" altLang="en-US" dirty="0">
                        <a:latin typeface="Calibri" panose="020F0502020204030204" pitchFamily="34" charset="0"/>
                        <a:ea typeface="+mn-ea"/>
                        <a:cs typeface="Calibri" panose="020F0502020204030204" pitchFamily="34" charset="0"/>
                      </a:endParaRPr>
                    </a:p>
                  </a:txBody>
                  <a:tcPr/>
                </a:tc>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2000" dirty="0">
                          <a:latin typeface="+mn-ea"/>
                          <a:ea typeface="+mn-ea"/>
                        </a:rPr>
                        <a:t>获取元素中元素</a:t>
                      </a:r>
                      <a:r>
                        <a:rPr lang="zh-CN" altLang="en-US" sz="2000" dirty="0">
                          <a:solidFill>
                            <a:srgbClr val="FF0000"/>
                          </a:solidFill>
                          <a:latin typeface="+mn-ea"/>
                          <a:ea typeface="+mn-ea"/>
                        </a:rPr>
                        <a:t>个数</a:t>
                      </a:r>
                    </a:p>
                  </a:txBody>
                  <a:tcPr/>
                </a:tc>
                <a:extLst>
                  <a:ext uri="{0D108BD9-81ED-4DB2-BD59-A6C34878D82A}">
                    <a16:rowId xmlns:a16="http://schemas.microsoft.com/office/drawing/2014/main" val="10002"/>
                  </a:ext>
                </a:extLst>
              </a:tr>
              <a:tr h="502889">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mn-ea"/>
                          <a:cs typeface="Calibri" panose="020F0502020204030204" pitchFamily="34" charset="0"/>
                        </a:rPr>
                        <a:t>capacity()</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获取容器当前已位置分配空间的元素个数</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035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——vector</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16</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内存管理</a:t>
            </a:r>
          </a:p>
        </p:txBody>
      </p:sp>
      <p:sp>
        <p:nvSpPr>
          <p:cNvPr id="6" name="矩形 5"/>
          <p:cNvSpPr/>
          <p:nvPr/>
        </p:nvSpPr>
        <p:spPr>
          <a:xfrm>
            <a:off x="624979" y="1413570"/>
            <a:ext cx="4710379" cy="553998"/>
          </a:xfrm>
          <a:prstGeom prst="rect">
            <a:avLst/>
          </a:prstGeom>
        </p:spPr>
        <p:txBody>
          <a:bodyPr wrap="square">
            <a:spAutoFit/>
          </a:bodyPr>
          <a:lstStyle/>
          <a:p>
            <a:pPr>
              <a:lnSpc>
                <a:spcPct val="150000"/>
              </a:lnSpc>
            </a:pPr>
            <a:r>
              <a:rPr lang="zh-CN" altLang="en-US" sz="2000" dirty="0">
                <a:latin typeface="+mn-ea"/>
                <a:ea typeface="+mn-ea"/>
              </a:rPr>
              <a:t>当向</a:t>
            </a:r>
            <a:r>
              <a:rPr lang="en-US" altLang="zh-CN" sz="2000" dirty="0">
                <a:latin typeface="+mn-ea"/>
                <a:ea typeface="+mn-ea"/>
              </a:rPr>
              <a:t>vector</a:t>
            </a:r>
            <a:r>
              <a:rPr lang="zh-CN" altLang="en-US" sz="2000" dirty="0">
                <a:latin typeface="+mn-ea"/>
                <a:ea typeface="+mn-ea"/>
              </a:rPr>
              <a:t>中插入元素时，会发生什么？</a:t>
            </a:r>
          </a:p>
        </p:txBody>
      </p:sp>
      <p:grpSp>
        <p:nvGrpSpPr>
          <p:cNvPr id="69" name="组合 68"/>
          <p:cNvGrpSpPr/>
          <p:nvPr/>
        </p:nvGrpSpPr>
        <p:grpSpPr>
          <a:xfrm>
            <a:off x="607065" y="1917626"/>
            <a:ext cx="2839457" cy="1477349"/>
            <a:chOff x="607065" y="1917626"/>
            <a:chExt cx="2839457" cy="1477349"/>
          </a:xfrm>
        </p:grpSpPr>
        <p:sp>
          <p:nvSpPr>
            <p:cNvPr id="3" name="文本框 2"/>
            <p:cNvSpPr txBox="1"/>
            <p:nvPr/>
          </p:nvSpPr>
          <p:spPr>
            <a:xfrm>
              <a:off x="752102" y="2755777"/>
              <a:ext cx="360040" cy="251423"/>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8" name="文本框 7"/>
            <p:cNvSpPr txBox="1"/>
            <p:nvPr/>
          </p:nvSpPr>
          <p:spPr>
            <a:xfrm>
              <a:off x="1184150" y="2755777"/>
              <a:ext cx="360040" cy="251423"/>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9" name="文本框 8"/>
            <p:cNvSpPr txBox="1"/>
            <p:nvPr/>
          </p:nvSpPr>
          <p:spPr>
            <a:xfrm>
              <a:off x="1596778" y="2754823"/>
              <a:ext cx="360040" cy="251423"/>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10" name="文本框 9"/>
            <p:cNvSpPr txBox="1"/>
            <p:nvPr/>
          </p:nvSpPr>
          <p:spPr>
            <a:xfrm>
              <a:off x="2028826" y="2754823"/>
              <a:ext cx="360040" cy="25142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zh-CN" altLang="en-US" dirty="0"/>
            </a:p>
          </p:txBody>
        </p:sp>
        <p:sp>
          <p:nvSpPr>
            <p:cNvPr id="11" name="文本框 10"/>
            <p:cNvSpPr txBox="1"/>
            <p:nvPr/>
          </p:nvSpPr>
          <p:spPr>
            <a:xfrm>
              <a:off x="2467402" y="2754823"/>
              <a:ext cx="360040" cy="25142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zh-CN" altLang="en-US" dirty="0"/>
            </a:p>
          </p:txBody>
        </p:sp>
        <p:sp>
          <p:nvSpPr>
            <p:cNvPr id="12" name="文本框 11"/>
            <p:cNvSpPr txBox="1"/>
            <p:nvPr/>
          </p:nvSpPr>
          <p:spPr>
            <a:xfrm>
              <a:off x="2899450" y="2754823"/>
              <a:ext cx="360040" cy="25142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zh-CN" altLang="en-US" dirty="0"/>
            </a:p>
          </p:txBody>
        </p:sp>
        <p:sp>
          <p:nvSpPr>
            <p:cNvPr id="5" name="文本框 4"/>
            <p:cNvSpPr txBox="1"/>
            <p:nvPr/>
          </p:nvSpPr>
          <p:spPr>
            <a:xfrm>
              <a:off x="607065" y="2987142"/>
              <a:ext cx="650114" cy="369332"/>
            </a:xfrm>
            <a:prstGeom prst="rect">
              <a:avLst/>
            </a:prstGeom>
            <a:noFill/>
          </p:spPr>
          <p:txBody>
            <a:bodyPr wrap="none" rtlCol="0">
              <a:spAutoFit/>
            </a:bodyPr>
            <a:lstStyle/>
            <a:p>
              <a:r>
                <a:rPr lang="en-US" altLang="zh-CN" dirty="0"/>
                <a:t>front</a:t>
              </a:r>
              <a:endParaRPr lang="zh-CN" altLang="en-US" dirty="0"/>
            </a:p>
          </p:txBody>
        </p:sp>
        <p:sp>
          <p:nvSpPr>
            <p:cNvPr id="14" name="文本框 13"/>
            <p:cNvSpPr txBox="1"/>
            <p:nvPr/>
          </p:nvSpPr>
          <p:spPr>
            <a:xfrm>
              <a:off x="2827442" y="3025643"/>
              <a:ext cx="619080" cy="369332"/>
            </a:xfrm>
            <a:prstGeom prst="rect">
              <a:avLst/>
            </a:prstGeom>
            <a:noFill/>
          </p:spPr>
          <p:txBody>
            <a:bodyPr wrap="none" rtlCol="0">
              <a:spAutoFit/>
            </a:bodyPr>
            <a:lstStyle/>
            <a:p>
              <a:r>
                <a:rPr lang="en-US" altLang="zh-CN" dirty="0"/>
                <a:t>back</a:t>
              </a:r>
              <a:endParaRPr lang="zh-CN" altLang="en-US" dirty="0"/>
            </a:p>
          </p:txBody>
        </p:sp>
        <p:sp>
          <p:nvSpPr>
            <p:cNvPr id="15" name="文本框 14"/>
            <p:cNvSpPr txBox="1"/>
            <p:nvPr/>
          </p:nvSpPr>
          <p:spPr>
            <a:xfrm>
              <a:off x="1842580" y="2259986"/>
              <a:ext cx="360040" cy="25142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endParaRPr lang="zh-CN" altLang="en-US" dirty="0"/>
            </a:p>
          </p:txBody>
        </p:sp>
        <p:sp>
          <p:nvSpPr>
            <p:cNvPr id="16" name="文本框 15"/>
            <p:cNvSpPr txBox="1"/>
            <p:nvPr/>
          </p:nvSpPr>
          <p:spPr>
            <a:xfrm>
              <a:off x="1129035" y="1917626"/>
              <a:ext cx="1813125" cy="369332"/>
            </a:xfrm>
            <a:prstGeom prst="rect">
              <a:avLst/>
            </a:prstGeom>
            <a:noFill/>
          </p:spPr>
          <p:txBody>
            <a:bodyPr wrap="none" rtlCol="0">
              <a:spAutoFit/>
            </a:bodyPr>
            <a:lstStyle/>
            <a:p>
              <a:r>
                <a:rPr lang="en-US" altLang="zh-CN" dirty="0"/>
                <a:t>insert(pos, value)</a:t>
              </a:r>
              <a:endParaRPr lang="zh-CN" altLang="en-US" dirty="0"/>
            </a:p>
          </p:txBody>
        </p:sp>
        <p:cxnSp>
          <p:nvCxnSpPr>
            <p:cNvPr id="17" name="直接箭头连接符 16"/>
            <p:cNvCxnSpPr/>
            <p:nvPr/>
          </p:nvCxnSpPr>
          <p:spPr bwMode="auto">
            <a:xfrm>
              <a:off x="2029208" y="2511409"/>
              <a:ext cx="0" cy="207759"/>
            </a:xfrm>
            <a:prstGeom prst="straightConnector1">
              <a:avLst/>
            </a:prstGeom>
            <a:noFill/>
            <a:ln w="28575" cap="flat" cmpd="sng" algn="ctr">
              <a:solidFill>
                <a:srgbClr val="FF99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8" name="组合 57"/>
          <p:cNvGrpSpPr/>
          <p:nvPr/>
        </p:nvGrpSpPr>
        <p:grpSpPr>
          <a:xfrm>
            <a:off x="4998430" y="1917626"/>
            <a:ext cx="5328592" cy="751700"/>
            <a:chOff x="4801443" y="2102030"/>
            <a:chExt cx="5328592" cy="751700"/>
          </a:xfrm>
        </p:grpSpPr>
        <p:sp>
          <p:nvSpPr>
            <p:cNvPr id="22" name="文本框 21"/>
            <p:cNvSpPr txBox="1"/>
            <p:nvPr/>
          </p:nvSpPr>
          <p:spPr>
            <a:xfrm>
              <a:off x="5161483" y="2602307"/>
              <a:ext cx="360040" cy="251423"/>
            </a:xfrm>
            <a:prstGeom prst="rect">
              <a:avLst/>
            </a:prstGeom>
            <a:ln w="3175">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23" name="文本框 22"/>
            <p:cNvSpPr txBox="1"/>
            <p:nvPr/>
          </p:nvSpPr>
          <p:spPr>
            <a:xfrm>
              <a:off x="5593531" y="2602307"/>
              <a:ext cx="360040" cy="251423"/>
            </a:xfrm>
            <a:prstGeom prst="rect">
              <a:avLst/>
            </a:prstGeom>
            <a:ln w="3175">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24" name="文本框 23"/>
            <p:cNvSpPr txBox="1"/>
            <p:nvPr/>
          </p:nvSpPr>
          <p:spPr>
            <a:xfrm>
              <a:off x="6006159" y="2601353"/>
              <a:ext cx="360040" cy="251423"/>
            </a:xfrm>
            <a:prstGeom prst="rect">
              <a:avLst/>
            </a:prstGeom>
            <a:ln w="3175">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25" name="文本框 24"/>
            <p:cNvSpPr txBox="1"/>
            <p:nvPr/>
          </p:nvSpPr>
          <p:spPr>
            <a:xfrm>
              <a:off x="6438207" y="2601353"/>
              <a:ext cx="360040" cy="251423"/>
            </a:xfrm>
            <a:prstGeom prst="rect">
              <a:avLst/>
            </a:prstGeom>
            <a:ln w="3175">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26" name="文本框 25"/>
            <p:cNvSpPr txBox="1"/>
            <p:nvPr/>
          </p:nvSpPr>
          <p:spPr>
            <a:xfrm>
              <a:off x="6876783" y="2601353"/>
              <a:ext cx="360040" cy="251423"/>
            </a:xfrm>
            <a:prstGeom prst="rect">
              <a:avLst/>
            </a:prstGeom>
            <a:ln w="3175">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27" name="文本框 26"/>
            <p:cNvSpPr txBox="1"/>
            <p:nvPr/>
          </p:nvSpPr>
          <p:spPr>
            <a:xfrm>
              <a:off x="7308831" y="2601353"/>
              <a:ext cx="360040" cy="251423"/>
            </a:xfrm>
            <a:prstGeom prst="rect">
              <a:avLst/>
            </a:prstGeom>
            <a:ln w="3175">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30" name="矩形 29"/>
            <p:cNvSpPr/>
            <p:nvPr/>
          </p:nvSpPr>
          <p:spPr>
            <a:xfrm>
              <a:off x="4801443" y="2102030"/>
              <a:ext cx="5328592" cy="418191"/>
            </a:xfrm>
            <a:prstGeom prst="rect">
              <a:avLst/>
            </a:prstGeom>
          </p:spPr>
          <p:txBody>
            <a:bodyPr wrap="square" anchor="ctr">
              <a:spAutoFit/>
            </a:bodyPr>
            <a:lstStyle/>
            <a:p>
              <a:pPr marL="285750" indent="-285750">
                <a:lnSpc>
                  <a:spcPct val="150000"/>
                </a:lnSpc>
                <a:buFont typeface="Wingdings" panose="05000000000000000000" pitchFamily="2" charset="2"/>
                <a:buChar char="n"/>
              </a:pPr>
              <a:r>
                <a:rPr lang="zh-CN" altLang="en-US" sz="1600" dirty="0">
                  <a:latin typeface="+mn-ea"/>
                  <a:ea typeface="+mn-ea"/>
                </a:rPr>
                <a:t>分配新的内存空间已确保容器能容纳新元素的加入</a:t>
              </a:r>
            </a:p>
          </p:txBody>
        </p:sp>
        <p:sp>
          <p:nvSpPr>
            <p:cNvPr id="31" name="文本框 30"/>
            <p:cNvSpPr txBox="1"/>
            <p:nvPr/>
          </p:nvSpPr>
          <p:spPr>
            <a:xfrm>
              <a:off x="7753771" y="2601353"/>
              <a:ext cx="360040" cy="251423"/>
            </a:xfrm>
            <a:prstGeom prst="rect">
              <a:avLst/>
            </a:prstGeom>
            <a:ln w="3175">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grpSp>
      <p:grpSp>
        <p:nvGrpSpPr>
          <p:cNvPr id="59" name="组合 58"/>
          <p:cNvGrpSpPr/>
          <p:nvPr/>
        </p:nvGrpSpPr>
        <p:grpSpPr>
          <a:xfrm>
            <a:off x="5004575" y="2709714"/>
            <a:ext cx="3960440" cy="793228"/>
            <a:chOff x="4801443" y="3020829"/>
            <a:chExt cx="3960440" cy="793228"/>
          </a:xfrm>
        </p:grpSpPr>
        <p:sp>
          <p:nvSpPr>
            <p:cNvPr id="32" name="文本框 31"/>
            <p:cNvSpPr txBox="1"/>
            <p:nvPr/>
          </p:nvSpPr>
          <p:spPr>
            <a:xfrm>
              <a:off x="5161483" y="3562634"/>
              <a:ext cx="360040" cy="251423"/>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33" name="文本框 32"/>
            <p:cNvSpPr txBox="1"/>
            <p:nvPr/>
          </p:nvSpPr>
          <p:spPr>
            <a:xfrm>
              <a:off x="5593531" y="3562634"/>
              <a:ext cx="360040" cy="251423"/>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34" name="文本框 33"/>
            <p:cNvSpPr txBox="1"/>
            <p:nvPr/>
          </p:nvSpPr>
          <p:spPr>
            <a:xfrm>
              <a:off x="6006159" y="3561680"/>
              <a:ext cx="360040" cy="251423"/>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35" name="文本框 34"/>
            <p:cNvSpPr txBox="1"/>
            <p:nvPr/>
          </p:nvSpPr>
          <p:spPr>
            <a:xfrm>
              <a:off x="6438207" y="3561680"/>
              <a:ext cx="360040" cy="251423"/>
            </a:xfrm>
            <a:prstGeom prst="rect">
              <a:avLst/>
            </a:prstGeom>
            <a:ln w="3175">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36" name="文本框 35"/>
            <p:cNvSpPr txBox="1"/>
            <p:nvPr/>
          </p:nvSpPr>
          <p:spPr>
            <a:xfrm>
              <a:off x="6876783" y="3561680"/>
              <a:ext cx="360040" cy="251423"/>
            </a:xfrm>
            <a:prstGeom prst="rect">
              <a:avLst/>
            </a:prstGeom>
            <a:ln w="3175">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37" name="文本框 36"/>
            <p:cNvSpPr txBox="1"/>
            <p:nvPr/>
          </p:nvSpPr>
          <p:spPr>
            <a:xfrm>
              <a:off x="7308831" y="3561680"/>
              <a:ext cx="360040" cy="251423"/>
            </a:xfrm>
            <a:prstGeom prst="rect">
              <a:avLst/>
            </a:prstGeom>
            <a:ln w="3175">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38" name="文本框 37"/>
            <p:cNvSpPr txBox="1"/>
            <p:nvPr/>
          </p:nvSpPr>
          <p:spPr>
            <a:xfrm>
              <a:off x="7753771" y="3561680"/>
              <a:ext cx="360040" cy="251423"/>
            </a:xfrm>
            <a:prstGeom prst="rect">
              <a:avLst/>
            </a:prstGeom>
            <a:ln w="3175">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47" name="矩形 46"/>
            <p:cNvSpPr/>
            <p:nvPr/>
          </p:nvSpPr>
          <p:spPr>
            <a:xfrm>
              <a:off x="4801443" y="3020829"/>
              <a:ext cx="3960440" cy="461665"/>
            </a:xfrm>
            <a:prstGeom prst="rect">
              <a:avLst/>
            </a:prstGeom>
          </p:spPr>
          <p:txBody>
            <a:bodyPr wrap="square" anchor="ctr">
              <a:spAutoFit/>
            </a:bodyPr>
            <a:lstStyle/>
            <a:p>
              <a:pPr marL="285750" indent="-285750">
                <a:lnSpc>
                  <a:spcPct val="150000"/>
                </a:lnSpc>
                <a:buFont typeface="Wingdings" panose="05000000000000000000" pitchFamily="2" charset="2"/>
                <a:buChar char="n"/>
              </a:pPr>
              <a:r>
                <a:rPr lang="zh-CN" altLang="en-US" sz="1600" dirty="0">
                  <a:latin typeface="+mn-ea"/>
                  <a:ea typeface="+mn-ea"/>
                </a:rPr>
                <a:t>将原有</a:t>
              </a:r>
              <a:r>
                <a:rPr lang="en-US" altLang="zh-CN" sz="1600" dirty="0">
                  <a:ea typeface="+mn-ea"/>
                  <a:cs typeface="Calibri" panose="020F0502020204030204" pitchFamily="34" charset="0"/>
                </a:rPr>
                <a:t>pos</a:t>
              </a:r>
              <a:r>
                <a:rPr lang="zh-CN" altLang="en-US" sz="1600" dirty="0">
                  <a:latin typeface="+mn-ea"/>
                  <a:ea typeface="+mn-ea"/>
                </a:rPr>
                <a:t>及之前的元素拷贝到新空间</a:t>
              </a:r>
            </a:p>
          </p:txBody>
        </p:sp>
      </p:grpSp>
      <p:grpSp>
        <p:nvGrpSpPr>
          <p:cNvPr id="60" name="组合 59"/>
          <p:cNvGrpSpPr/>
          <p:nvPr/>
        </p:nvGrpSpPr>
        <p:grpSpPr>
          <a:xfrm>
            <a:off x="4998430" y="3568931"/>
            <a:ext cx="3289256" cy="756044"/>
            <a:chOff x="4824555" y="4059783"/>
            <a:chExt cx="3289256" cy="756044"/>
          </a:xfrm>
        </p:grpSpPr>
        <p:sp>
          <p:nvSpPr>
            <p:cNvPr id="39" name="文本框 38"/>
            <p:cNvSpPr txBox="1"/>
            <p:nvPr/>
          </p:nvSpPr>
          <p:spPr>
            <a:xfrm>
              <a:off x="5161483" y="4564404"/>
              <a:ext cx="360040" cy="251423"/>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40" name="文本框 39"/>
            <p:cNvSpPr txBox="1"/>
            <p:nvPr/>
          </p:nvSpPr>
          <p:spPr>
            <a:xfrm>
              <a:off x="5593531" y="4564404"/>
              <a:ext cx="360040" cy="251423"/>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41" name="文本框 40"/>
            <p:cNvSpPr txBox="1"/>
            <p:nvPr/>
          </p:nvSpPr>
          <p:spPr>
            <a:xfrm>
              <a:off x="6006159" y="4563450"/>
              <a:ext cx="360040" cy="251423"/>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43" name="文本框 42"/>
            <p:cNvSpPr txBox="1"/>
            <p:nvPr/>
          </p:nvSpPr>
          <p:spPr>
            <a:xfrm>
              <a:off x="6876783" y="4563450"/>
              <a:ext cx="360040" cy="251423"/>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44" name="文本框 43"/>
            <p:cNvSpPr txBox="1"/>
            <p:nvPr/>
          </p:nvSpPr>
          <p:spPr>
            <a:xfrm>
              <a:off x="7308831" y="4563450"/>
              <a:ext cx="360040" cy="251423"/>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45" name="文本框 44"/>
            <p:cNvSpPr txBox="1"/>
            <p:nvPr/>
          </p:nvSpPr>
          <p:spPr>
            <a:xfrm>
              <a:off x="7753771" y="4563450"/>
              <a:ext cx="360040" cy="251423"/>
            </a:xfrm>
            <a:prstGeom prst="rect">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zh-CN" altLang="en-US" dirty="0"/>
            </a:p>
          </p:txBody>
        </p:sp>
        <p:sp>
          <p:nvSpPr>
            <p:cNvPr id="46" name="文本框 45"/>
            <p:cNvSpPr txBox="1"/>
            <p:nvPr/>
          </p:nvSpPr>
          <p:spPr>
            <a:xfrm>
              <a:off x="6451099" y="4563449"/>
              <a:ext cx="360040" cy="25142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endParaRPr lang="zh-CN" altLang="en-US" dirty="0"/>
            </a:p>
          </p:txBody>
        </p:sp>
        <p:sp>
          <p:nvSpPr>
            <p:cNvPr id="48" name="矩形 47"/>
            <p:cNvSpPr/>
            <p:nvPr/>
          </p:nvSpPr>
          <p:spPr>
            <a:xfrm>
              <a:off x="4824555" y="4059783"/>
              <a:ext cx="1973692" cy="461665"/>
            </a:xfrm>
            <a:prstGeom prst="rect">
              <a:avLst/>
            </a:prstGeom>
          </p:spPr>
          <p:txBody>
            <a:bodyPr wrap="square" anchor="ctr">
              <a:spAutoFit/>
            </a:bodyPr>
            <a:lstStyle/>
            <a:p>
              <a:pPr marL="285750" indent="-285750">
                <a:lnSpc>
                  <a:spcPct val="150000"/>
                </a:lnSpc>
                <a:buFont typeface="Wingdings" panose="05000000000000000000" pitchFamily="2" charset="2"/>
                <a:buChar char="n"/>
              </a:pPr>
              <a:r>
                <a:rPr lang="zh-CN" altLang="en-US" sz="1600" dirty="0">
                  <a:latin typeface="+mn-ea"/>
                  <a:ea typeface="+mn-ea"/>
                </a:rPr>
                <a:t>插入新元素</a:t>
              </a:r>
            </a:p>
          </p:txBody>
        </p:sp>
      </p:grpSp>
      <p:grpSp>
        <p:nvGrpSpPr>
          <p:cNvPr id="65" name="组合 64"/>
          <p:cNvGrpSpPr/>
          <p:nvPr/>
        </p:nvGrpSpPr>
        <p:grpSpPr>
          <a:xfrm>
            <a:off x="4998430" y="4365898"/>
            <a:ext cx="3867300" cy="769833"/>
            <a:chOff x="4750567" y="4984459"/>
            <a:chExt cx="3867300" cy="769833"/>
          </a:xfrm>
        </p:grpSpPr>
        <p:sp>
          <p:nvSpPr>
            <p:cNvPr id="49" name="文本框 48"/>
            <p:cNvSpPr txBox="1"/>
            <p:nvPr/>
          </p:nvSpPr>
          <p:spPr>
            <a:xfrm>
              <a:off x="5089475" y="5502869"/>
              <a:ext cx="360040" cy="251423"/>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50" name="文本框 49"/>
            <p:cNvSpPr txBox="1"/>
            <p:nvPr/>
          </p:nvSpPr>
          <p:spPr>
            <a:xfrm>
              <a:off x="5521523" y="5502869"/>
              <a:ext cx="360040" cy="251423"/>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51" name="文本框 50"/>
            <p:cNvSpPr txBox="1"/>
            <p:nvPr/>
          </p:nvSpPr>
          <p:spPr>
            <a:xfrm>
              <a:off x="5934151" y="5501915"/>
              <a:ext cx="360040" cy="251423"/>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zh-CN" altLang="en-US" dirty="0"/>
            </a:p>
          </p:txBody>
        </p:sp>
        <p:sp>
          <p:nvSpPr>
            <p:cNvPr id="52" name="文本框 51"/>
            <p:cNvSpPr txBox="1"/>
            <p:nvPr/>
          </p:nvSpPr>
          <p:spPr>
            <a:xfrm>
              <a:off x="6804775" y="5501915"/>
              <a:ext cx="360040" cy="251423"/>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zh-CN" altLang="en-US" dirty="0"/>
            </a:p>
          </p:txBody>
        </p:sp>
        <p:sp>
          <p:nvSpPr>
            <p:cNvPr id="53" name="文本框 52"/>
            <p:cNvSpPr txBox="1"/>
            <p:nvPr/>
          </p:nvSpPr>
          <p:spPr>
            <a:xfrm>
              <a:off x="7236823" y="5501915"/>
              <a:ext cx="360040" cy="251423"/>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zh-CN" altLang="en-US" dirty="0"/>
            </a:p>
          </p:txBody>
        </p:sp>
        <p:sp>
          <p:nvSpPr>
            <p:cNvPr id="54" name="文本框 53"/>
            <p:cNvSpPr txBox="1"/>
            <p:nvPr/>
          </p:nvSpPr>
          <p:spPr>
            <a:xfrm>
              <a:off x="7681763" y="5501915"/>
              <a:ext cx="360040" cy="251423"/>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zh-CN" altLang="en-US" dirty="0"/>
            </a:p>
          </p:txBody>
        </p:sp>
        <p:sp>
          <p:nvSpPr>
            <p:cNvPr id="55" name="文本框 54"/>
            <p:cNvSpPr txBox="1"/>
            <p:nvPr/>
          </p:nvSpPr>
          <p:spPr>
            <a:xfrm>
              <a:off x="6379091" y="5501914"/>
              <a:ext cx="360040" cy="25142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endParaRPr lang="zh-CN" altLang="en-US" dirty="0"/>
            </a:p>
          </p:txBody>
        </p:sp>
        <p:sp>
          <p:nvSpPr>
            <p:cNvPr id="56" name="矩形 55"/>
            <p:cNvSpPr/>
            <p:nvPr/>
          </p:nvSpPr>
          <p:spPr>
            <a:xfrm>
              <a:off x="4750567" y="4984459"/>
              <a:ext cx="3867300" cy="461665"/>
            </a:xfrm>
            <a:prstGeom prst="rect">
              <a:avLst/>
            </a:prstGeom>
          </p:spPr>
          <p:txBody>
            <a:bodyPr wrap="square" anchor="ctr">
              <a:spAutoFit/>
            </a:bodyPr>
            <a:lstStyle/>
            <a:p>
              <a:pPr marL="285750" indent="-285750">
                <a:lnSpc>
                  <a:spcPct val="150000"/>
                </a:lnSpc>
                <a:buFont typeface="Wingdings" panose="05000000000000000000" pitchFamily="2" charset="2"/>
                <a:buChar char="n"/>
              </a:pPr>
              <a:r>
                <a:rPr lang="zh-CN" altLang="en-US" sz="1600" dirty="0">
                  <a:latin typeface="+mn-ea"/>
                  <a:ea typeface="+mn-ea"/>
                </a:rPr>
                <a:t>将原有</a:t>
              </a:r>
              <a:r>
                <a:rPr lang="en-US" altLang="zh-CN" sz="1600" dirty="0">
                  <a:ea typeface="+mn-ea"/>
                  <a:cs typeface="Calibri" panose="020F0502020204030204" pitchFamily="34" charset="0"/>
                </a:rPr>
                <a:t>pos</a:t>
              </a:r>
              <a:r>
                <a:rPr lang="zh-CN" altLang="en-US" sz="1600" dirty="0">
                  <a:latin typeface="+mn-ea"/>
                  <a:ea typeface="+mn-ea"/>
                </a:rPr>
                <a:t>及之后的元素拷贝到新空间</a:t>
              </a:r>
            </a:p>
          </p:txBody>
        </p:sp>
      </p:grpSp>
      <p:sp>
        <p:nvSpPr>
          <p:cNvPr id="57" name="矩形 56"/>
          <p:cNvSpPr/>
          <p:nvPr/>
        </p:nvSpPr>
        <p:spPr>
          <a:xfrm>
            <a:off x="4998430" y="5229994"/>
            <a:ext cx="3363244" cy="461665"/>
          </a:xfrm>
          <a:prstGeom prst="rect">
            <a:avLst/>
          </a:prstGeom>
        </p:spPr>
        <p:txBody>
          <a:bodyPr wrap="square" anchor="ctr">
            <a:spAutoFit/>
          </a:bodyPr>
          <a:lstStyle/>
          <a:p>
            <a:pPr marL="285750" indent="-285750">
              <a:lnSpc>
                <a:spcPct val="150000"/>
              </a:lnSpc>
              <a:buFont typeface="Wingdings" panose="05000000000000000000" pitchFamily="2" charset="2"/>
              <a:buChar char="n"/>
            </a:pPr>
            <a:r>
              <a:rPr lang="zh-CN" altLang="en-US" sz="1600" dirty="0">
                <a:latin typeface="+mn-ea"/>
                <a:ea typeface="+mn-ea"/>
              </a:rPr>
              <a:t>销毁原有存储元素的空间</a:t>
            </a:r>
          </a:p>
        </p:txBody>
      </p:sp>
      <p:sp>
        <p:nvSpPr>
          <p:cNvPr id="67" name="矩形 66"/>
          <p:cNvSpPr/>
          <p:nvPr/>
        </p:nvSpPr>
        <p:spPr>
          <a:xfrm>
            <a:off x="546444" y="3644310"/>
            <a:ext cx="3750943" cy="1477328"/>
          </a:xfrm>
          <a:prstGeom prst="rect">
            <a:avLst/>
          </a:prstGeom>
        </p:spPr>
        <p:txBody>
          <a:bodyPr wrap="square">
            <a:spAutoFit/>
          </a:bodyPr>
          <a:lstStyle/>
          <a:p>
            <a:pPr>
              <a:lnSpc>
                <a:spcPct val="150000"/>
              </a:lnSpc>
            </a:pPr>
            <a:r>
              <a:rPr lang="zh-CN" altLang="en-US" sz="2000" dirty="0">
                <a:latin typeface="+mn-ea"/>
                <a:ea typeface="+mn-ea"/>
              </a:rPr>
              <a:t>在每次向</a:t>
            </a:r>
            <a:r>
              <a:rPr lang="en-US" altLang="zh-CN" sz="2000" dirty="0">
                <a:latin typeface="+mn-ea"/>
                <a:ea typeface="+mn-ea"/>
              </a:rPr>
              <a:t>vector</a:t>
            </a:r>
            <a:r>
              <a:rPr lang="zh-CN" altLang="en-US" sz="2000" dirty="0">
                <a:latin typeface="+mn-ea"/>
                <a:ea typeface="+mn-ea"/>
              </a:rPr>
              <a:t>中插入元素时，都要如此分配和销毁内存空间，将会影响其性能；</a:t>
            </a:r>
          </a:p>
        </p:txBody>
      </p:sp>
      <p:sp>
        <p:nvSpPr>
          <p:cNvPr id="68" name="文本框 67"/>
          <p:cNvSpPr txBox="1"/>
          <p:nvPr/>
        </p:nvSpPr>
        <p:spPr>
          <a:xfrm>
            <a:off x="545272" y="5585115"/>
            <a:ext cx="2954655" cy="461665"/>
          </a:xfrm>
          <a:prstGeom prst="rect">
            <a:avLst/>
          </a:prstGeom>
          <a:noFill/>
        </p:spPr>
        <p:txBody>
          <a:bodyPr wrap="none" rtlCol="0">
            <a:spAutoFit/>
          </a:bodyPr>
          <a:lstStyle/>
          <a:p>
            <a:r>
              <a:rPr lang="zh-CN" altLang="en-US" sz="2400" b="1" dirty="0">
                <a:solidFill>
                  <a:srgbClr val="FF0000"/>
                </a:solidFill>
                <a:latin typeface="+mn-ea"/>
                <a:ea typeface="+mn-ea"/>
              </a:rPr>
              <a:t>有没有办法解决呢？</a:t>
            </a:r>
          </a:p>
        </p:txBody>
      </p:sp>
    </p:spTree>
    <p:extLst>
      <p:ext uri="{BB962C8B-B14F-4D97-AF65-F5344CB8AC3E}">
        <p14:creationId xmlns:p14="http://schemas.microsoft.com/office/powerpoint/2010/main" val="290413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7" grpId="0"/>
      <p:bldP spid="67" grpId="0"/>
      <p:bldP spid="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——vector</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17</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动态增长</a:t>
            </a:r>
          </a:p>
        </p:txBody>
      </p:sp>
      <p:sp>
        <p:nvSpPr>
          <p:cNvPr id="6" name="矩形 5"/>
          <p:cNvSpPr/>
          <p:nvPr/>
        </p:nvSpPr>
        <p:spPr>
          <a:xfrm>
            <a:off x="609759" y="1482247"/>
            <a:ext cx="10744412" cy="499624"/>
          </a:xfrm>
          <a:prstGeom prst="rect">
            <a:avLst/>
          </a:prstGeom>
        </p:spPr>
        <p:txBody>
          <a:bodyPr wrap="square">
            <a:spAutoFit/>
          </a:bodyPr>
          <a:lstStyle/>
          <a:p>
            <a:pPr>
              <a:lnSpc>
                <a:spcPct val="150000"/>
              </a:lnSpc>
            </a:pPr>
            <a:r>
              <a:rPr lang="zh-CN" altLang="en-US" sz="2000" dirty="0">
                <a:latin typeface="+mn-ea"/>
                <a:ea typeface="+mn-ea"/>
              </a:rPr>
              <a:t>标准库采用了减少容器空间重新分配次数的策略在一定程度上解决此问题</a:t>
            </a:r>
          </a:p>
        </p:txBody>
      </p:sp>
      <p:sp>
        <p:nvSpPr>
          <p:cNvPr id="8" name="矩形 7"/>
          <p:cNvSpPr/>
          <p:nvPr/>
        </p:nvSpPr>
        <p:spPr>
          <a:xfrm>
            <a:off x="590400" y="1981871"/>
            <a:ext cx="10744412" cy="1015663"/>
          </a:xfrm>
          <a:prstGeom prst="rect">
            <a:avLst/>
          </a:prstGeom>
        </p:spPr>
        <p:txBody>
          <a:bodyPr wrap="square">
            <a:spAutoFit/>
          </a:bodyPr>
          <a:lstStyle/>
          <a:p>
            <a:pPr>
              <a:lnSpc>
                <a:spcPct val="150000"/>
              </a:lnSpc>
            </a:pPr>
            <a:r>
              <a:rPr lang="zh-CN" altLang="en-US" sz="2000" dirty="0">
                <a:latin typeface="+mn-ea"/>
                <a:ea typeface="+mn-ea"/>
              </a:rPr>
              <a:t>当不得不获取新的内存空间时，通常会分配比新空间需求更大的内存空间，预留此空间作为备用，以用来存储更多的新元素；</a:t>
            </a:r>
          </a:p>
        </p:txBody>
      </p:sp>
      <p:sp>
        <p:nvSpPr>
          <p:cNvPr id="9" name="矩形 8"/>
          <p:cNvSpPr/>
          <p:nvPr/>
        </p:nvSpPr>
        <p:spPr>
          <a:xfrm>
            <a:off x="696987" y="3200350"/>
            <a:ext cx="5544616" cy="2862322"/>
          </a:xfrm>
          <a:prstGeom prst="rect">
            <a:avLst/>
          </a:prstGeom>
          <a:solidFill>
            <a:schemeClr val="bg1">
              <a:lumMod val="95000"/>
            </a:schemeClr>
          </a:solidFill>
        </p:spPr>
        <p:txBody>
          <a:bodyPr wrap="square">
            <a:spAutoFit/>
          </a:bodyPr>
          <a:lstStyle/>
          <a:p>
            <a:r>
              <a:rPr lang="en-US" altLang="zh-CN" dirty="0"/>
              <a:t>std::vector&lt;</a:t>
            </a:r>
            <a:r>
              <a:rPr lang="en-US" altLang="zh-CN" i="1" dirty="0" err="1">
                <a:solidFill>
                  <a:srgbClr val="0000FF"/>
                </a:solidFill>
              </a:rPr>
              <a:t>int</a:t>
            </a:r>
            <a:r>
              <a:rPr lang="en-US" altLang="zh-CN" dirty="0"/>
              <a:t>&gt; v;</a:t>
            </a:r>
          </a:p>
          <a:p>
            <a:r>
              <a:rPr lang="en-US" altLang="zh-CN" dirty="0"/>
              <a:t>std::cout &lt;&lt; "size = " &lt;&lt; v.size() &lt;&lt; std::endl;</a:t>
            </a:r>
          </a:p>
          <a:p>
            <a:r>
              <a:rPr lang="en-US" altLang="zh-CN" dirty="0"/>
              <a:t>std::cout &lt;&lt; "capacity = " &lt;&lt; v.capacity() &lt;&lt; std::endl;</a:t>
            </a:r>
          </a:p>
          <a:p>
            <a:endParaRPr lang="en-US" altLang="zh-CN" dirty="0"/>
          </a:p>
          <a:p>
            <a:r>
              <a:rPr lang="en-US" altLang="zh-CN" dirty="0"/>
              <a:t>for (</a:t>
            </a:r>
            <a:r>
              <a:rPr lang="en-US" altLang="zh-CN" i="1" dirty="0"/>
              <a:t>uint32_t</a:t>
            </a:r>
            <a:r>
              <a:rPr lang="en-US" altLang="zh-CN" dirty="0"/>
              <a:t> i = 0; i &lt; 33; ++i) {</a:t>
            </a:r>
          </a:p>
          <a:p>
            <a:r>
              <a:rPr lang="en-US" altLang="zh-CN" dirty="0"/>
              <a:t>    v.push_back(i);</a:t>
            </a:r>
          </a:p>
          <a:p>
            <a:r>
              <a:rPr lang="en-US" altLang="zh-CN" dirty="0"/>
              <a:t>}</a:t>
            </a:r>
          </a:p>
          <a:p>
            <a:endParaRPr lang="en-US" altLang="zh-CN" dirty="0"/>
          </a:p>
          <a:p>
            <a:r>
              <a:rPr lang="en-US" altLang="zh-CN" dirty="0"/>
              <a:t>std::cout &lt;&lt; "size = " &lt;&lt; v.size() &lt;&lt; std::endl;</a:t>
            </a:r>
          </a:p>
          <a:p>
            <a:r>
              <a:rPr lang="en-US" altLang="zh-CN" dirty="0"/>
              <a:t>std::cout &lt;&lt; "capacity = " &lt;&lt; v.capacity() &lt;&lt; std::endl;</a:t>
            </a:r>
          </a:p>
        </p:txBody>
      </p:sp>
      <p:sp>
        <p:nvSpPr>
          <p:cNvPr id="10" name="矩形 9"/>
          <p:cNvSpPr/>
          <p:nvPr/>
        </p:nvSpPr>
        <p:spPr>
          <a:xfrm>
            <a:off x="6746375" y="3477600"/>
            <a:ext cx="4104456" cy="646331"/>
          </a:xfrm>
          <a:prstGeom prst="rect">
            <a:avLst/>
          </a:prstGeom>
          <a:solidFill>
            <a:schemeClr val="bg1">
              <a:lumMod val="95000"/>
            </a:schemeClr>
          </a:solidFill>
        </p:spPr>
        <p:txBody>
          <a:bodyPr wrap="square">
            <a:spAutoFit/>
          </a:bodyPr>
          <a:lstStyle/>
          <a:p>
            <a:r>
              <a:rPr lang="en-US" altLang="zh-CN" dirty="0"/>
              <a:t>size = 0</a:t>
            </a:r>
          </a:p>
          <a:p>
            <a:r>
              <a:rPr lang="en-US" altLang="zh-CN" dirty="0"/>
              <a:t>capacity = 0</a:t>
            </a:r>
          </a:p>
        </p:txBody>
      </p:sp>
      <p:sp>
        <p:nvSpPr>
          <p:cNvPr id="11" name="矩形 10"/>
          <p:cNvSpPr/>
          <p:nvPr/>
        </p:nvSpPr>
        <p:spPr>
          <a:xfrm>
            <a:off x="6746375" y="5447759"/>
            <a:ext cx="4104456" cy="646331"/>
          </a:xfrm>
          <a:prstGeom prst="rect">
            <a:avLst/>
          </a:prstGeom>
          <a:solidFill>
            <a:schemeClr val="bg1">
              <a:lumMod val="95000"/>
            </a:schemeClr>
          </a:solidFill>
        </p:spPr>
        <p:txBody>
          <a:bodyPr wrap="square">
            <a:spAutoFit/>
          </a:bodyPr>
          <a:lstStyle/>
          <a:p>
            <a:r>
              <a:rPr lang="en-US" altLang="zh-CN" dirty="0"/>
              <a:t>size = 33</a:t>
            </a:r>
          </a:p>
          <a:p>
            <a:r>
              <a:rPr lang="en-US" altLang="zh-CN" dirty="0"/>
              <a:t>capacity = 64</a:t>
            </a:r>
          </a:p>
        </p:txBody>
      </p:sp>
      <p:sp>
        <p:nvSpPr>
          <p:cNvPr id="3" name="圆角矩形 2"/>
          <p:cNvSpPr/>
          <p:nvPr/>
        </p:nvSpPr>
        <p:spPr bwMode="auto">
          <a:xfrm>
            <a:off x="756000" y="3510086"/>
            <a:ext cx="4981547" cy="567780"/>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2" name="直接箭头连接符 11"/>
          <p:cNvCxnSpPr>
            <a:stCxn id="3" idx="3"/>
            <a:endCxn id="10" idx="1"/>
          </p:cNvCxnSpPr>
          <p:nvPr/>
        </p:nvCxnSpPr>
        <p:spPr bwMode="auto">
          <a:xfrm>
            <a:off x="5737547" y="3793976"/>
            <a:ext cx="1008828" cy="6790"/>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圆角矩形 13"/>
          <p:cNvSpPr/>
          <p:nvPr/>
        </p:nvSpPr>
        <p:spPr bwMode="auto">
          <a:xfrm>
            <a:off x="756000" y="5491229"/>
            <a:ext cx="4981547" cy="567780"/>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5" name="直接箭头连接符 14"/>
          <p:cNvCxnSpPr>
            <a:stCxn id="14" idx="3"/>
            <a:endCxn id="11" idx="1"/>
          </p:cNvCxnSpPr>
          <p:nvPr/>
        </p:nvCxnSpPr>
        <p:spPr bwMode="auto">
          <a:xfrm flipV="1">
            <a:off x="5737547" y="5770925"/>
            <a:ext cx="1008828" cy="4194"/>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75170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——vector</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18</a:t>
            </a:fld>
            <a:endParaRPr lang="en-GB" altLang="zh-CN">
              <a:solidFill>
                <a:srgbClr val="000000"/>
              </a:solidFill>
            </a:endParaRPr>
          </a:p>
        </p:txBody>
      </p:sp>
      <p:sp>
        <p:nvSpPr>
          <p:cNvPr id="6" name="矩形 5"/>
          <p:cNvSpPr/>
          <p:nvPr/>
        </p:nvSpPr>
        <p:spPr>
          <a:xfrm>
            <a:off x="609759" y="765498"/>
            <a:ext cx="10744412" cy="1015663"/>
          </a:xfrm>
          <a:prstGeom prst="rect">
            <a:avLst/>
          </a:prstGeom>
        </p:spPr>
        <p:txBody>
          <a:bodyPr wrap="square">
            <a:spAutoFit/>
          </a:bodyPr>
          <a:lstStyle/>
          <a:p>
            <a:pPr>
              <a:lnSpc>
                <a:spcPct val="150000"/>
              </a:lnSpc>
            </a:pPr>
            <a:r>
              <a:rPr lang="zh-CN" altLang="en-US" sz="2000" dirty="0">
                <a:latin typeface="+mn-ea"/>
                <a:ea typeface="+mn-ea"/>
              </a:rPr>
              <a:t>某些情况下，当在向</a:t>
            </a:r>
            <a:r>
              <a:rPr lang="en-US" altLang="zh-CN" sz="2000" dirty="0">
                <a:latin typeface="+mn-ea"/>
                <a:ea typeface="+mn-ea"/>
              </a:rPr>
              <a:t>vector</a:t>
            </a:r>
            <a:r>
              <a:rPr lang="zh-CN" altLang="en-US" sz="2000" dirty="0">
                <a:latin typeface="+mn-ea"/>
                <a:ea typeface="+mn-ea"/>
              </a:rPr>
              <a:t>容器添加完元素后，仅仅访问而不修改元素时，容器预留分配的内存是不是就存在浪费呢？</a:t>
            </a:r>
          </a:p>
        </p:txBody>
      </p:sp>
      <p:grpSp>
        <p:nvGrpSpPr>
          <p:cNvPr id="24" name="组合 23"/>
          <p:cNvGrpSpPr/>
          <p:nvPr/>
        </p:nvGrpSpPr>
        <p:grpSpPr>
          <a:xfrm>
            <a:off x="696987" y="2853730"/>
            <a:ext cx="10153844" cy="2554545"/>
            <a:chOff x="696987" y="2819465"/>
            <a:chExt cx="10153844" cy="2554545"/>
          </a:xfrm>
        </p:grpSpPr>
        <p:sp>
          <p:nvSpPr>
            <p:cNvPr id="9" name="矩形 8"/>
            <p:cNvSpPr/>
            <p:nvPr/>
          </p:nvSpPr>
          <p:spPr>
            <a:xfrm>
              <a:off x="696987" y="2819465"/>
              <a:ext cx="5544616" cy="2554545"/>
            </a:xfrm>
            <a:prstGeom prst="rect">
              <a:avLst/>
            </a:prstGeom>
            <a:solidFill>
              <a:schemeClr val="bg1">
                <a:lumMod val="95000"/>
              </a:schemeClr>
            </a:solidFill>
          </p:spPr>
          <p:txBody>
            <a:bodyPr wrap="square">
              <a:spAutoFit/>
            </a:bodyPr>
            <a:lstStyle/>
            <a:p>
              <a:r>
                <a:rPr lang="en-US" altLang="zh-CN" sz="1600" dirty="0"/>
                <a:t>std::vector&lt;</a:t>
              </a:r>
              <a:r>
                <a:rPr lang="en-US" altLang="zh-CN" sz="1600" i="1" dirty="0" err="1">
                  <a:solidFill>
                    <a:srgbClr val="0000FF"/>
                  </a:solidFill>
                </a:rPr>
                <a:t>int</a:t>
              </a:r>
              <a:r>
                <a:rPr lang="en-US" altLang="zh-CN" sz="1600" dirty="0"/>
                <a:t>&gt; v;</a:t>
              </a:r>
            </a:p>
            <a:p>
              <a:r>
                <a:rPr lang="en-US" altLang="zh-CN" sz="1600" dirty="0"/>
                <a:t>std::cout &lt;&lt; "size = " &lt;&lt; v.size() &lt;&lt; std::endl;</a:t>
              </a:r>
            </a:p>
            <a:p>
              <a:r>
                <a:rPr lang="en-US" altLang="zh-CN" sz="1600" dirty="0"/>
                <a:t>std::cout &lt;&lt; "capacity = " &lt;&lt; v.capacity() &lt;&lt; std::endl;</a:t>
              </a:r>
            </a:p>
            <a:p>
              <a:endParaRPr lang="en-US" altLang="zh-CN" sz="1600" dirty="0"/>
            </a:p>
            <a:p>
              <a:r>
                <a:rPr lang="en-US" altLang="zh-CN" sz="1600" dirty="0"/>
                <a:t>for (</a:t>
              </a:r>
              <a:r>
                <a:rPr lang="en-US" altLang="zh-CN" sz="1600" i="1" dirty="0"/>
                <a:t>uint32_t</a:t>
              </a:r>
              <a:r>
                <a:rPr lang="en-US" altLang="zh-CN" sz="1600" dirty="0"/>
                <a:t> i = 0; i &lt; 33; ++i) {</a:t>
              </a:r>
            </a:p>
            <a:p>
              <a:r>
                <a:rPr lang="en-US" altLang="zh-CN" sz="1600" dirty="0"/>
                <a:t>    v.push_back(i);</a:t>
              </a:r>
            </a:p>
            <a:p>
              <a:r>
                <a:rPr lang="en-US" altLang="zh-CN" sz="1600" dirty="0"/>
                <a:t>}</a:t>
              </a:r>
            </a:p>
            <a:p>
              <a:endParaRPr lang="en-US" altLang="zh-CN" sz="1600" dirty="0"/>
            </a:p>
            <a:p>
              <a:r>
                <a:rPr lang="en-US" altLang="zh-CN" sz="1600" dirty="0"/>
                <a:t>std::cout &lt;&lt; "size = " &lt;&lt; v.size() &lt;&lt; std::endl;</a:t>
              </a:r>
            </a:p>
            <a:p>
              <a:r>
                <a:rPr lang="en-US" altLang="zh-CN" sz="1600" dirty="0"/>
                <a:t>std::cout &lt;&lt; "capacity = " &lt;&lt; v.capacity() &lt;&lt; std::endl;</a:t>
              </a:r>
            </a:p>
          </p:txBody>
        </p:sp>
        <p:sp>
          <p:nvSpPr>
            <p:cNvPr id="10" name="矩形 9"/>
            <p:cNvSpPr/>
            <p:nvPr/>
          </p:nvSpPr>
          <p:spPr>
            <a:xfrm>
              <a:off x="6746375" y="3097022"/>
              <a:ext cx="4104456" cy="584775"/>
            </a:xfrm>
            <a:prstGeom prst="rect">
              <a:avLst/>
            </a:prstGeom>
            <a:solidFill>
              <a:schemeClr val="bg1">
                <a:lumMod val="95000"/>
              </a:schemeClr>
            </a:solidFill>
          </p:spPr>
          <p:txBody>
            <a:bodyPr wrap="square">
              <a:spAutoFit/>
            </a:bodyPr>
            <a:lstStyle/>
            <a:p>
              <a:r>
                <a:rPr lang="en-US" altLang="zh-CN" sz="1600" dirty="0"/>
                <a:t>size = 0</a:t>
              </a:r>
            </a:p>
            <a:p>
              <a:r>
                <a:rPr lang="en-US" altLang="zh-CN" sz="1600" dirty="0"/>
                <a:t>capacity = 0</a:t>
              </a:r>
            </a:p>
          </p:txBody>
        </p:sp>
        <p:sp>
          <p:nvSpPr>
            <p:cNvPr id="11" name="矩形 10"/>
            <p:cNvSpPr/>
            <p:nvPr/>
          </p:nvSpPr>
          <p:spPr>
            <a:xfrm>
              <a:off x="6746375" y="4759325"/>
              <a:ext cx="4104456" cy="584775"/>
            </a:xfrm>
            <a:prstGeom prst="rect">
              <a:avLst/>
            </a:prstGeom>
            <a:solidFill>
              <a:schemeClr val="bg1">
                <a:lumMod val="95000"/>
              </a:schemeClr>
            </a:solidFill>
          </p:spPr>
          <p:txBody>
            <a:bodyPr wrap="square">
              <a:spAutoFit/>
            </a:bodyPr>
            <a:lstStyle/>
            <a:p>
              <a:r>
                <a:rPr lang="en-US" altLang="zh-CN" sz="1600" dirty="0"/>
                <a:t>size = 33</a:t>
              </a:r>
            </a:p>
            <a:p>
              <a:r>
                <a:rPr lang="en-US" altLang="zh-CN" sz="1600" dirty="0"/>
                <a:t>capacity = 64</a:t>
              </a:r>
            </a:p>
          </p:txBody>
        </p:sp>
        <p:sp>
          <p:nvSpPr>
            <p:cNvPr id="3" name="圆角矩形 2"/>
            <p:cNvSpPr/>
            <p:nvPr/>
          </p:nvSpPr>
          <p:spPr bwMode="auto">
            <a:xfrm>
              <a:off x="756000" y="3167268"/>
              <a:ext cx="4981547" cy="444285"/>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2" name="直接箭头连接符 11"/>
            <p:cNvCxnSpPr>
              <a:stCxn id="3" idx="3"/>
              <a:endCxn id="10" idx="1"/>
            </p:cNvCxnSpPr>
            <p:nvPr/>
          </p:nvCxnSpPr>
          <p:spPr bwMode="auto">
            <a:xfrm flipV="1">
              <a:off x="5737547" y="3389410"/>
              <a:ext cx="1008828" cy="1"/>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圆角矩形 13"/>
            <p:cNvSpPr/>
            <p:nvPr/>
          </p:nvSpPr>
          <p:spPr bwMode="auto">
            <a:xfrm>
              <a:off x="756000" y="4835689"/>
              <a:ext cx="4981547" cy="432048"/>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5" name="直接箭头连接符 14"/>
            <p:cNvCxnSpPr>
              <a:stCxn id="14" idx="3"/>
              <a:endCxn id="11" idx="1"/>
            </p:cNvCxnSpPr>
            <p:nvPr/>
          </p:nvCxnSpPr>
          <p:spPr bwMode="auto">
            <a:xfrm>
              <a:off x="5737547" y="5051713"/>
              <a:ext cx="1008828" cy="0"/>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矩形 15"/>
          <p:cNvSpPr/>
          <p:nvPr/>
        </p:nvSpPr>
        <p:spPr>
          <a:xfrm>
            <a:off x="609759" y="1651477"/>
            <a:ext cx="10744412" cy="499624"/>
          </a:xfrm>
          <a:prstGeom prst="rect">
            <a:avLst/>
          </a:prstGeom>
        </p:spPr>
        <p:txBody>
          <a:bodyPr wrap="square">
            <a:spAutoFit/>
          </a:bodyPr>
          <a:lstStyle/>
          <a:p>
            <a:pPr>
              <a:lnSpc>
                <a:spcPct val="150000"/>
              </a:lnSpc>
            </a:pPr>
            <a:r>
              <a:rPr lang="zh-CN" altLang="en-US" sz="2000" dirty="0">
                <a:latin typeface="+mn-ea"/>
                <a:ea typeface="+mn-ea"/>
              </a:rPr>
              <a:t>答案是肯定的；那么，有没有办法避免这种情况呢？</a:t>
            </a:r>
          </a:p>
        </p:txBody>
      </p:sp>
      <p:sp>
        <p:nvSpPr>
          <p:cNvPr id="17" name="矩形 16"/>
          <p:cNvSpPr/>
          <p:nvPr/>
        </p:nvSpPr>
        <p:spPr>
          <a:xfrm>
            <a:off x="696987" y="2155716"/>
            <a:ext cx="10384372" cy="553998"/>
          </a:xfrm>
          <a:prstGeom prst="rect">
            <a:avLst/>
          </a:prstGeom>
          <a:solidFill>
            <a:schemeClr val="accent4">
              <a:lumMod val="20000"/>
              <a:lumOff val="80000"/>
            </a:schemeClr>
          </a:solidFill>
          <a:ln>
            <a:solidFill>
              <a:schemeClr val="bg1">
                <a:lumMod val="65000"/>
              </a:schemeClr>
            </a:solidFill>
          </a:ln>
        </p:spPr>
        <p:txBody>
          <a:bodyPr wrap="square" anchor="ctr">
            <a:spAutoFit/>
          </a:bodyPr>
          <a:lstStyle/>
          <a:p>
            <a:pPr>
              <a:lnSpc>
                <a:spcPct val="150000"/>
              </a:lnSpc>
            </a:pPr>
            <a:r>
              <a:rPr lang="en-US" altLang="zh-CN" sz="2000" dirty="0">
                <a:latin typeface="+mn-ea"/>
                <a:ea typeface="+mn-ea"/>
              </a:rPr>
              <a:t>void shrink_to_fit();  //</a:t>
            </a:r>
            <a:r>
              <a:rPr lang="zh-CN" altLang="en-US" sz="2000" dirty="0"/>
              <a:t> 移除未使用的容量</a:t>
            </a:r>
            <a:endParaRPr lang="zh-CN" altLang="en-US" sz="2000" dirty="0">
              <a:latin typeface="+mn-ea"/>
              <a:ea typeface="+mn-ea"/>
            </a:endParaRPr>
          </a:p>
        </p:txBody>
      </p:sp>
      <p:grpSp>
        <p:nvGrpSpPr>
          <p:cNvPr id="27" name="组合 26"/>
          <p:cNvGrpSpPr/>
          <p:nvPr/>
        </p:nvGrpSpPr>
        <p:grpSpPr>
          <a:xfrm>
            <a:off x="696987" y="5446018"/>
            <a:ext cx="10153844" cy="830997"/>
            <a:chOff x="696987" y="5446018"/>
            <a:chExt cx="10153844" cy="830997"/>
          </a:xfrm>
        </p:grpSpPr>
        <p:sp>
          <p:nvSpPr>
            <p:cNvPr id="21" name="矩形 20"/>
            <p:cNvSpPr/>
            <p:nvPr/>
          </p:nvSpPr>
          <p:spPr>
            <a:xfrm>
              <a:off x="696987" y="5446018"/>
              <a:ext cx="5544616" cy="830997"/>
            </a:xfrm>
            <a:prstGeom prst="rect">
              <a:avLst/>
            </a:prstGeom>
            <a:solidFill>
              <a:schemeClr val="bg1">
                <a:lumMod val="95000"/>
              </a:schemeClr>
            </a:solidFill>
          </p:spPr>
          <p:txBody>
            <a:bodyPr wrap="square">
              <a:spAutoFit/>
            </a:bodyPr>
            <a:lstStyle/>
            <a:p>
              <a:r>
                <a:rPr lang="en-US" altLang="zh-CN" sz="1600" dirty="0"/>
                <a:t>v.</a:t>
              </a:r>
              <a:r>
                <a:rPr lang="en-US" altLang="zh-CN" sz="1600" dirty="0">
                  <a:solidFill>
                    <a:srgbClr val="0000FF"/>
                  </a:solidFill>
                </a:rPr>
                <a:t>shrink_to_fit</a:t>
              </a:r>
              <a:r>
                <a:rPr lang="en-US" altLang="zh-CN" sz="1600" dirty="0"/>
                <a:t>();</a:t>
              </a:r>
            </a:p>
            <a:p>
              <a:r>
                <a:rPr lang="en-US" altLang="zh-CN" sz="1600" dirty="0"/>
                <a:t>std::cout &lt;&lt; "size = " &lt;&lt; v.size() &lt;&lt; std::endl;</a:t>
              </a:r>
            </a:p>
            <a:p>
              <a:r>
                <a:rPr lang="en-US" altLang="zh-CN" sz="1600" dirty="0"/>
                <a:t>std::cout &lt;&lt; "capacity = " &lt;&lt; v.capacity() &lt;&lt; std::endl;</a:t>
              </a:r>
            </a:p>
          </p:txBody>
        </p:sp>
        <p:sp>
          <p:nvSpPr>
            <p:cNvPr id="22" name="矩形 21"/>
            <p:cNvSpPr/>
            <p:nvPr/>
          </p:nvSpPr>
          <p:spPr>
            <a:xfrm>
              <a:off x="6746375" y="5662042"/>
              <a:ext cx="4104456" cy="584775"/>
            </a:xfrm>
            <a:prstGeom prst="rect">
              <a:avLst/>
            </a:prstGeom>
            <a:solidFill>
              <a:schemeClr val="bg1">
                <a:lumMod val="95000"/>
              </a:schemeClr>
            </a:solidFill>
          </p:spPr>
          <p:txBody>
            <a:bodyPr wrap="square">
              <a:spAutoFit/>
            </a:bodyPr>
            <a:lstStyle/>
            <a:p>
              <a:r>
                <a:rPr lang="en-US" altLang="zh-CN" sz="1600" dirty="0"/>
                <a:t>size = 33</a:t>
              </a:r>
            </a:p>
            <a:p>
              <a:r>
                <a:rPr lang="en-US" altLang="zh-CN" sz="1600" dirty="0"/>
                <a:t>capacity = </a:t>
              </a:r>
              <a:r>
                <a:rPr lang="en-US" altLang="zh-CN" sz="1600" dirty="0">
                  <a:solidFill>
                    <a:srgbClr val="0000FF"/>
                  </a:solidFill>
                </a:rPr>
                <a:t>33</a:t>
              </a:r>
            </a:p>
          </p:txBody>
        </p:sp>
        <p:cxnSp>
          <p:nvCxnSpPr>
            <p:cNvPr id="23" name="直接箭头连接符 22"/>
            <p:cNvCxnSpPr/>
            <p:nvPr/>
          </p:nvCxnSpPr>
          <p:spPr bwMode="auto">
            <a:xfrm>
              <a:off x="5737547" y="5994291"/>
              <a:ext cx="1008828" cy="0"/>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圆角矩形 25"/>
            <p:cNvSpPr/>
            <p:nvPr/>
          </p:nvSpPr>
          <p:spPr bwMode="auto">
            <a:xfrm>
              <a:off x="756000" y="5781600"/>
              <a:ext cx="4981547" cy="432048"/>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spTree>
    <p:extLst>
      <p:ext uri="{BB962C8B-B14F-4D97-AF65-F5344CB8AC3E}">
        <p14:creationId xmlns:p14="http://schemas.microsoft.com/office/powerpoint/2010/main" val="3756348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olidFill>
                  <a:srgbClr val="FF0000"/>
                </a:solidFill>
                <a:latin typeface="微软雅黑" panose="020B0503020204020204" pitchFamily="34" charset="-122"/>
                <a:ea typeface="微软雅黑" panose="020B0503020204020204" pitchFamily="34" charset="-122"/>
              </a:rPr>
              <a:t>STL</a:t>
            </a:r>
            <a:r>
              <a:rPr lang="zh-CN" altLang="en-US" sz="3600" dirty="0">
                <a:solidFill>
                  <a:srgbClr val="FF0000"/>
                </a:solidFill>
                <a:latin typeface="微软雅黑" panose="020B0503020204020204" pitchFamily="34" charset="-122"/>
                <a:ea typeface="微软雅黑" panose="020B0503020204020204" pitchFamily="34" charset="-122"/>
              </a:rPr>
              <a:t>组件</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迭代器（再探）</a:t>
            </a:r>
            <a:endParaRPr lang="zh-CN" altLang="en-US" dirty="0"/>
          </a:p>
        </p:txBody>
      </p:sp>
      <p:sp>
        <p:nvSpPr>
          <p:cNvPr id="5" name="矩形 4"/>
          <p:cNvSpPr/>
          <p:nvPr/>
        </p:nvSpPr>
        <p:spPr>
          <a:xfrm>
            <a:off x="552971" y="800299"/>
            <a:ext cx="1815420" cy="553998"/>
          </a:xfrm>
          <a:prstGeom prst="rect">
            <a:avLst/>
          </a:prstGeom>
        </p:spPr>
        <p:txBody>
          <a:bodyPr wrap="square">
            <a:spAutoFit/>
          </a:bodyPr>
          <a:lstStyle/>
          <a:p>
            <a:pPr>
              <a:lnSpc>
                <a:spcPct val="150000"/>
              </a:lnSpc>
            </a:pPr>
            <a:r>
              <a:rPr lang="en-US" altLang="zh-CN" sz="2000" dirty="0">
                <a:latin typeface="+mn-ea"/>
                <a:ea typeface="+mn-ea"/>
              </a:rPr>
              <a:t>begin &amp; end</a:t>
            </a:r>
            <a:endParaRPr lang="zh-CN" altLang="en-US" sz="2000" dirty="0">
              <a:latin typeface="+mn-ea"/>
              <a:ea typeface="+mn-ea"/>
            </a:endParaRPr>
          </a:p>
        </p:txBody>
      </p:sp>
      <p:sp>
        <p:nvSpPr>
          <p:cNvPr id="6" name="矩形 5"/>
          <p:cNvSpPr/>
          <p:nvPr/>
        </p:nvSpPr>
        <p:spPr>
          <a:xfrm>
            <a:off x="551963" y="1269554"/>
            <a:ext cx="10744412" cy="553998"/>
          </a:xfrm>
          <a:prstGeom prst="rect">
            <a:avLst/>
          </a:prstGeom>
        </p:spPr>
        <p:txBody>
          <a:bodyPr wrap="square">
            <a:spAutoFit/>
          </a:bodyPr>
          <a:lstStyle/>
          <a:p>
            <a:pPr>
              <a:lnSpc>
                <a:spcPct val="150000"/>
              </a:lnSpc>
            </a:pPr>
            <a:r>
              <a:rPr lang="en-US" altLang="zh-CN" sz="2000" dirty="0">
                <a:latin typeface="+mn-ea"/>
                <a:ea typeface="+mn-ea"/>
              </a:rPr>
              <a:t>begin</a:t>
            </a:r>
            <a:r>
              <a:rPr lang="zh-CN" altLang="en-US" sz="2000" dirty="0">
                <a:latin typeface="+mn-ea"/>
                <a:ea typeface="+mn-ea"/>
              </a:rPr>
              <a:t>：如果容器中存在元素，指向第一个元素；当容器为空时，</a:t>
            </a:r>
            <a:r>
              <a:rPr lang="en-US" altLang="zh-CN" sz="2000" dirty="0">
                <a:latin typeface="+mn-ea"/>
                <a:ea typeface="+mn-ea"/>
              </a:rPr>
              <a:t>begin</a:t>
            </a:r>
            <a:r>
              <a:rPr lang="zh-CN" altLang="en-US" sz="2000" dirty="0">
                <a:latin typeface="+mn-ea"/>
                <a:ea typeface="+mn-ea"/>
              </a:rPr>
              <a:t>等于</a:t>
            </a:r>
            <a:r>
              <a:rPr lang="en-US" altLang="zh-CN" sz="2000" dirty="0">
                <a:latin typeface="+mn-ea"/>
                <a:ea typeface="+mn-ea"/>
              </a:rPr>
              <a:t>end</a:t>
            </a:r>
            <a:endParaRPr lang="zh-CN" altLang="en-US" sz="2000" dirty="0">
              <a:latin typeface="+mn-ea"/>
              <a:ea typeface="+mn-ea"/>
            </a:endParaRPr>
          </a:p>
        </p:txBody>
      </p:sp>
      <p:sp>
        <p:nvSpPr>
          <p:cNvPr id="7" name="矩形 6"/>
          <p:cNvSpPr/>
          <p:nvPr/>
        </p:nvSpPr>
        <p:spPr>
          <a:xfrm>
            <a:off x="603923" y="1837216"/>
            <a:ext cx="5476836" cy="2308324"/>
          </a:xfrm>
          <a:prstGeom prst="rect">
            <a:avLst/>
          </a:prstGeom>
          <a:solidFill>
            <a:schemeClr val="bg1">
              <a:lumMod val="95000"/>
            </a:schemeClr>
          </a:solidFill>
        </p:spPr>
        <p:txBody>
          <a:bodyPr wrap="square">
            <a:spAutoFit/>
          </a:bodyPr>
          <a:lstStyle/>
          <a:p>
            <a:pPr>
              <a:lnSpc>
                <a:spcPct val="150000"/>
              </a:lnSpc>
            </a:pPr>
            <a:r>
              <a:rPr lang="en-US" altLang="zh-CN" sz="1600" dirty="0"/>
              <a:t>std::vector&lt;int&gt; </a:t>
            </a:r>
            <a:r>
              <a:rPr lang="en-US" altLang="zh-CN" sz="1600" dirty="0" err="1"/>
              <a:t>empty_vector</a:t>
            </a:r>
            <a:r>
              <a:rPr lang="en-US" altLang="zh-CN" sz="1600" dirty="0"/>
              <a:t>;</a:t>
            </a:r>
          </a:p>
          <a:p>
            <a:pPr>
              <a:lnSpc>
                <a:spcPct val="150000"/>
              </a:lnSpc>
            </a:pPr>
            <a:r>
              <a:rPr lang="en-US" altLang="zh-CN" sz="1600" dirty="0"/>
              <a:t>if (</a:t>
            </a:r>
            <a:r>
              <a:rPr lang="en-US" altLang="zh-CN" sz="1600" dirty="0" err="1"/>
              <a:t>empty_vector.begin</a:t>
            </a:r>
            <a:r>
              <a:rPr lang="en-US" altLang="zh-CN" sz="1600" dirty="0"/>
              <a:t>() == </a:t>
            </a:r>
            <a:r>
              <a:rPr lang="en-US" altLang="zh-CN" sz="1600" dirty="0" err="1"/>
              <a:t>empty_vector.end</a:t>
            </a:r>
            <a:r>
              <a:rPr lang="en-US" altLang="zh-CN" sz="1600" dirty="0"/>
              <a:t>()) {</a:t>
            </a:r>
          </a:p>
          <a:p>
            <a:pPr>
              <a:lnSpc>
                <a:spcPct val="150000"/>
              </a:lnSpc>
            </a:pPr>
            <a:r>
              <a:rPr lang="en-US" altLang="zh-CN" sz="1600" dirty="0"/>
              <a:t>    std::cout &lt;&lt; "empty vector begin equal end" &lt;&lt; std::endl;</a:t>
            </a:r>
          </a:p>
          <a:p>
            <a:pPr>
              <a:lnSpc>
                <a:spcPct val="150000"/>
              </a:lnSpc>
            </a:pPr>
            <a:r>
              <a:rPr lang="en-US" altLang="zh-CN" sz="1600" dirty="0"/>
              <a:t>} else {</a:t>
            </a:r>
          </a:p>
          <a:p>
            <a:pPr>
              <a:lnSpc>
                <a:spcPct val="150000"/>
              </a:lnSpc>
            </a:pPr>
            <a:r>
              <a:rPr lang="en-US" altLang="zh-CN" sz="1600" dirty="0"/>
              <a:t>    std::cout &lt;&lt; "empty vector begin not equal end" &lt;&lt; std::endl;</a:t>
            </a:r>
          </a:p>
          <a:p>
            <a:pPr>
              <a:lnSpc>
                <a:spcPct val="150000"/>
              </a:lnSpc>
            </a:pPr>
            <a:r>
              <a:rPr lang="en-US" altLang="zh-CN" sz="1600" dirty="0"/>
              <a:t>}</a:t>
            </a:r>
          </a:p>
        </p:txBody>
      </p:sp>
      <p:sp>
        <p:nvSpPr>
          <p:cNvPr id="8" name="矩形 7"/>
          <p:cNvSpPr/>
          <p:nvPr/>
        </p:nvSpPr>
        <p:spPr>
          <a:xfrm>
            <a:off x="603923" y="4145540"/>
            <a:ext cx="5476836" cy="338554"/>
          </a:xfrm>
          <a:prstGeom prst="rect">
            <a:avLst/>
          </a:prstGeom>
          <a:solidFill>
            <a:schemeClr val="bg1">
              <a:lumMod val="95000"/>
            </a:schemeClr>
          </a:solidFill>
        </p:spPr>
        <p:txBody>
          <a:bodyPr wrap="square">
            <a:spAutoFit/>
          </a:bodyPr>
          <a:lstStyle/>
          <a:p>
            <a:r>
              <a:rPr lang="en-US" altLang="zh-CN" sz="1600" dirty="0">
                <a:solidFill>
                  <a:srgbClr val="0000FF"/>
                </a:solidFill>
              </a:rPr>
              <a:t>empty vector begin equal end</a:t>
            </a:r>
          </a:p>
        </p:txBody>
      </p:sp>
      <p:sp>
        <p:nvSpPr>
          <p:cNvPr id="9" name="矩形 8"/>
          <p:cNvSpPr/>
          <p:nvPr/>
        </p:nvSpPr>
        <p:spPr>
          <a:xfrm>
            <a:off x="6240595" y="1837216"/>
            <a:ext cx="5544616" cy="2144177"/>
          </a:xfrm>
          <a:prstGeom prst="rect">
            <a:avLst/>
          </a:prstGeom>
          <a:solidFill>
            <a:schemeClr val="bg1">
              <a:lumMod val="95000"/>
            </a:schemeClr>
          </a:solidFill>
        </p:spPr>
        <p:txBody>
          <a:bodyPr wrap="square">
            <a:spAutoFit/>
          </a:bodyPr>
          <a:lstStyle/>
          <a:p>
            <a:pPr>
              <a:lnSpc>
                <a:spcPts val="2000"/>
              </a:lnSpc>
            </a:pPr>
            <a:r>
              <a:rPr lang="en-US" altLang="zh-CN" sz="1600" dirty="0"/>
              <a:t>std::vector&lt;int&gt; </a:t>
            </a:r>
            <a:r>
              <a:rPr lang="en-US" altLang="zh-CN" sz="1600" dirty="0" err="1"/>
              <a:t>non_empty_vector</a:t>
            </a:r>
            <a:r>
              <a:rPr lang="en-US" altLang="zh-CN" sz="1600" dirty="0"/>
              <a:t>;</a:t>
            </a:r>
          </a:p>
          <a:p>
            <a:pPr>
              <a:lnSpc>
                <a:spcPts val="2000"/>
              </a:lnSpc>
            </a:pPr>
            <a:r>
              <a:rPr lang="en-US" altLang="zh-CN" sz="1600" dirty="0" err="1">
                <a:solidFill>
                  <a:srgbClr val="0000FF"/>
                </a:solidFill>
              </a:rPr>
              <a:t>non_empty_vector.push_back</a:t>
            </a:r>
            <a:r>
              <a:rPr lang="en-US" altLang="zh-CN" sz="1600" dirty="0">
                <a:solidFill>
                  <a:srgbClr val="0000FF"/>
                </a:solidFill>
              </a:rPr>
              <a:t>(1);</a:t>
            </a:r>
          </a:p>
          <a:p>
            <a:pPr>
              <a:lnSpc>
                <a:spcPts val="2000"/>
              </a:lnSpc>
            </a:pPr>
            <a:r>
              <a:rPr lang="en-US" altLang="zh-CN" sz="1600" dirty="0"/>
              <a:t>if (</a:t>
            </a:r>
            <a:r>
              <a:rPr lang="en-US" altLang="zh-CN" sz="1600" dirty="0" err="1"/>
              <a:t>non_empty_vector.begin</a:t>
            </a:r>
            <a:r>
              <a:rPr lang="en-US" altLang="zh-CN" sz="1600" dirty="0"/>
              <a:t>() == </a:t>
            </a:r>
            <a:r>
              <a:rPr lang="en-US" altLang="zh-CN" sz="1600" dirty="0" err="1"/>
              <a:t>non_empty_vector.end</a:t>
            </a:r>
            <a:r>
              <a:rPr lang="en-US" altLang="zh-CN" sz="1600" dirty="0"/>
              <a:t>()) {</a:t>
            </a:r>
          </a:p>
          <a:p>
            <a:pPr>
              <a:lnSpc>
                <a:spcPts val="2000"/>
              </a:lnSpc>
            </a:pPr>
            <a:r>
              <a:rPr lang="en-US" altLang="zh-CN" sz="1600" dirty="0"/>
              <a:t>    std::cout &lt;&lt; "empty vector begin equal end" &lt;&lt; std::endl;</a:t>
            </a:r>
          </a:p>
          <a:p>
            <a:pPr>
              <a:lnSpc>
                <a:spcPts val="2000"/>
              </a:lnSpc>
            </a:pPr>
            <a:r>
              <a:rPr lang="en-US" altLang="zh-CN" sz="1600" dirty="0"/>
              <a:t>} else {</a:t>
            </a:r>
          </a:p>
          <a:p>
            <a:pPr>
              <a:lnSpc>
                <a:spcPts val="2000"/>
              </a:lnSpc>
            </a:pPr>
            <a:r>
              <a:rPr lang="en-US" altLang="zh-CN" sz="1600" dirty="0"/>
              <a:t>    std::cout &lt;&lt; "empty vector begin not equal end" &lt;&lt; std::endl;</a:t>
            </a:r>
          </a:p>
          <a:p>
            <a:pPr>
              <a:lnSpc>
                <a:spcPts val="2000"/>
              </a:lnSpc>
            </a:pPr>
            <a:r>
              <a:rPr lang="en-US" altLang="zh-CN" sz="1600" dirty="0"/>
              <a:t>}</a:t>
            </a:r>
          </a:p>
          <a:p>
            <a:pPr>
              <a:lnSpc>
                <a:spcPts val="2000"/>
              </a:lnSpc>
            </a:pPr>
            <a:r>
              <a:rPr lang="en-US" altLang="zh-CN" sz="1600" dirty="0"/>
              <a:t>std::cout &lt;&lt; "begin " &lt;&lt; *</a:t>
            </a:r>
            <a:r>
              <a:rPr lang="en-US" altLang="zh-CN" sz="1600" dirty="0" err="1"/>
              <a:t>non_empty_vector.begin</a:t>
            </a:r>
            <a:r>
              <a:rPr lang="en-US" altLang="zh-CN" sz="1600" dirty="0"/>
              <a:t>() &lt;&lt; std::endl;</a:t>
            </a:r>
          </a:p>
        </p:txBody>
      </p:sp>
      <p:sp>
        <p:nvSpPr>
          <p:cNvPr id="10" name="矩形 9"/>
          <p:cNvSpPr/>
          <p:nvPr/>
        </p:nvSpPr>
        <p:spPr>
          <a:xfrm>
            <a:off x="6240595" y="3899319"/>
            <a:ext cx="5544616" cy="584775"/>
          </a:xfrm>
          <a:prstGeom prst="rect">
            <a:avLst/>
          </a:prstGeom>
          <a:solidFill>
            <a:schemeClr val="bg1">
              <a:lumMod val="95000"/>
            </a:schemeClr>
          </a:solidFill>
        </p:spPr>
        <p:txBody>
          <a:bodyPr wrap="square">
            <a:spAutoFit/>
          </a:bodyPr>
          <a:lstStyle/>
          <a:p>
            <a:r>
              <a:rPr lang="en-US" altLang="zh-CN" sz="1600" dirty="0">
                <a:solidFill>
                  <a:srgbClr val="0000FF"/>
                </a:solidFill>
              </a:rPr>
              <a:t>non-empty vector begin not equal end</a:t>
            </a:r>
          </a:p>
          <a:p>
            <a:r>
              <a:rPr lang="en-US" altLang="zh-CN" sz="1600" dirty="0">
                <a:solidFill>
                  <a:srgbClr val="0000FF"/>
                </a:solidFill>
              </a:rPr>
              <a:t>begin is 1</a:t>
            </a:r>
          </a:p>
        </p:txBody>
      </p:sp>
      <p:sp>
        <p:nvSpPr>
          <p:cNvPr id="11" name="矩形 10"/>
          <p:cNvSpPr/>
          <p:nvPr/>
        </p:nvSpPr>
        <p:spPr>
          <a:xfrm>
            <a:off x="551963" y="4437906"/>
            <a:ext cx="11569188" cy="553998"/>
          </a:xfrm>
          <a:prstGeom prst="rect">
            <a:avLst/>
          </a:prstGeom>
        </p:spPr>
        <p:txBody>
          <a:bodyPr wrap="square">
            <a:spAutoFit/>
          </a:bodyPr>
          <a:lstStyle/>
          <a:p>
            <a:pPr>
              <a:lnSpc>
                <a:spcPct val="150000"/>
              </a:lnSpc>
            </a:pPr>
            <a:r>
              <a:rPr lang="en-US" altLang="zh-CN" sz="2000" dirty="0">
                <a:latin typeface="+mn-ea"/>
                <a:ea typeface="+mn-ea"/>
              </a:rPr>
              <a:t>end: </a:t>
            </a:r>
            <a:r>
              <a:rPr lang="zh-CN" altLang="en-US" sz="2000" dirty="0">
                <a:latin typeface="+mn-ea"/>
                <a:ea typeface="+mn-ea"/>
              </a:rPr>
              <a:t>指向容器终点，即容器最末元素的下一位置，试图访问此迭代所指向的元素值的行为是未定义的</a:t>
            </a:r>
          </a:p>
        </p:txBody>
      </p:sp>
      <p:pic>
        <p:nvPicPr>
          <p:cNvPr id="4098" name="Picture 2" descr="C:\Users\h00376452\AppData\Roaming\eSpace_Desktop\UserData\h00376452\imagefiles\B4AB6D4C-C66E-439D-8576-ED64861DA4C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115" y="4941962"/>
            <a:ext cx="4680520" cy="15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62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98"/>
                                        </p:tgtEl>
                                        <p:attrNameLst>
                                          <p:attrName>style.visibility</p:attrName>
                                        </p:attrNameLst>
                                      </p:cBhvr>
                                      <p:to>
                                        <p:strVal val="visible"/>
                                      </p:to>
                                    </p:set>
                                    <p:animEffect transition="in" filter="fade">
                                      <p:cBhvr>
                                        <p:cTn id="3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lstStyle/>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什么是</a:t>
            </a:r>
            <a:r>
              <a:rPr lang="en-US" altLang="zh-CN" sz="2800" dirty="0">
                <a:solidFill>
                  <a:schemeClr val="tx2"/>
                </a:solidFill>
                <a:latin typeface="微软雅黑" panose="020B0503020204020204" pitchFamily="34" charset="-122"/>
                <a:ea typeface="微软雅黑" panose="020B0503020204020204" pitchFamily="34" charset="-122"/>
              </a:rPr>
              <a:t>STL</a:t>
            </a:r>
          </a:p>
          <a:p>
            <a:pPr indent="-365760">
              <a:lnSpc>
                <a:spcPct val="150000"/>
              </a:lnSpc>
              <a:buClr>
                <a:srgbClr val="C00000"/>
              </a:buClr>
              <a:buSzPct val="100000"/>
              <a:buFont typeface="Arial" panose="020B0604020202020204" pitchFamily="34" charset="0"/>
              <a:buChar char="•"/>
            </a:pPr>
            <a:r>
              <a:rPr lang="en-US" altLang="zh-CN" sz="2800" dirty="0">
                <a:solidFill>
                  <a:schemeClr val="tx2"/>
                </a:solidFill>
                <a:latin typeface="微软雅黑" panose="020B0503020204020204" pitchFamily="34" charset="-122"/>
                <a:ea typeface="微软雅黑" panose="020B0503020204020204" pitchFamily="34" charset="-122"/>
              </a:rPr>
              <a:t>STL</a:t>
            </a:r>
            <a:r>
              <a:rPr lang="zh-CN" altLang="en-US" sz="2800" dirty="0">
                <a:solidFill>
                  <a:schemeClr val="tx2"/>
                </a:solidFill>
                <a:latin typeface="微软雅黑" panose="020B0503020204020204" pitchFamily="34" charset="-122"/>
                <a:ea typeface="微软雅黑" panose="020B0503020204020204" pitchFamily="34" charset="-122"/>
              </a:rPr>
              <a:t>组件</a:t>
            </a: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2199825"/>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61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olidFill>
                  <a:srgbClr val="FF0000"/>
                </a:solidFill>
                <a:latin typeface="微软雅黑" panose="020B0503020204020204" pitchFamily="34" charset="-122"/>
                <a:ea typeface="微软雅黑" panose="020B0503020204020204" pitchFamily="34" charset="-122"/>
              </a:rPr>
              <a:t>STL</a:t>
            </a:r>
            <a:r>
              <a:rPr lang="zh-CN" altLang="en-US" sz="3600" dirty="0">
                <a:solidFill>
                  <a:srgbClr val="FF0000"/>
                </a:solidFill>
                <a:latin typeface="微软雅黑" panose="020B0503020204020204" pitchFamily="34" charset="-122"/>
                <a:ea typeface="微软雅黑" panose="020B0503020204020204" pitchFamily="34" charset="-122"/>
              </a:rPr>
              <a:t>组件</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迭代器（再探）</a:t>
            </a:r>
            <a:endParaRPr lang="zh-CN" altLang="en-US" dirty="0"/>
          </a:p>
        </p:txBody>
      </p:sp>
      <p:sp>
        <p:nvSpPr>
          <p:cNvPr id="5" name="矩形 4"/>
          <p:cNvSpPr/>
          <p:nvPr/>
        </p:nvSpPr>
        <p:spPr>
          <a:xfrm>
            <a:off x="552971" y="800299"/>
            <a:ext cx="6408712" cy="553998"/>
          </a:xfrm>
          <a:prstGeom prst="rect">
            <a:avLst/>
          </a:prstGeom>
        </p:spPr>
        <p:txBody>
          <a:bodyPr wrap="square">
            <a:spAutoFit/>
          </a:bodyPr>
          <a:lstStyle/>
          <a:p>
            <a:pPr>
              <a:lnSpc>
                <a:spcPct val="150000"/>
              </a:lnSpc>
            </a:pPr>
            <a:r>
              <a:rPr lang="en-US" altLang="zh-CN" sz="2000" dirty="0">
                <a:latin typeface="+mn-ea"/>
                <a:ea typeface="+mn-ea"/>
              </a:rPr>
              <a:t>begin &amp; end</a:t>
            </a:r>
            <a:r>
              <a:rPr lang="zh-CN" altLang="en-US" sz="2000" dirty="0">
                <a:latin typeface="+mn-ea"/>
                <a:ea typeface="+mn-ea"/>
              </a:rPr>
              <a:t>：常用于遍历容器中的元素</a:t>
            </a:r>
          </a:p>
        </p:txBody>
      </p:sp>
      <p:sp>
        <p:nvSpPr>
          <p:cNvPr id="7" name="矩形 6"/>
          <p:cNvSpPr/>
          <p:nvPr/>
        </p:nvSpPr>
        <p:spPr>
          <a:xfrm>
            <a:off x="603923" y="1837216"/>
            <a:ext cx="5476836" cy="2677656"/>
          </a:xfrm>
          <a:prstGeom prst="rect">
            <a:avLst/>
          </a:prstGeom>
          <a:solidFill>
            <a:schemeClr val="bg1">
              <a:lumMod val="95000"/>
            </a:schemeClr>
          </a:solidFill>
        </p:spPr>
        <p:txBody>
          <a:bodyPr wrap="square">
            <a:spAutoFit/>
          </a:bodyPr>
          <a:lstStyle/>
          <a:p>
            <a:pPr>
              <a:lnSpc>
                <a:spcPct val="150000"/>
              </a:lnSpc>
            </a:pPr>
            <a:r>
              <a:rPr lang="en-US" altLang="zh-CN" sz="1600" dirty="0"/>
              <a:t>std::vector&lt;int&gt; v;</a:t>
            </a:r>
          </a:p>
          <a:p>
            <a:pPr>
              <a:lnSpc>
                <a:spcPct val="150000"/>
              </a:lnSpc>
            </a:pPr>
            <a:r>
              <a:rPr lang="en-US" altLang="zh-CN" sz="1600" dirty="0"/>
              <a:t>v.push_back(1);</a:t>
            </a:r>
          </a:p>
          <a:p>
            <a:pPr>
              <a:lnSpc>
                <a:spcPct val="150000"/>
              </a:lnSpc>
            </a:pPr>
            <a:r>
              <a:rPr lang="en-US" altLang="zh-CN" sz="1600" dirty="0"/>
              <a:t>v.push_back(2);</a:t>
            </a:r>
          </a:p>
          <a:p>
            <a:pPr>
              <a:lnSpc>
                <a:spcPct val="150000"/>
              </a:lnSpc>
            </a:pPr>
            <a:r>
              <a:rPr lang="en-US" altLang="zh-CN" sz="1600" dirty="0"/>
              <a:t>v.push_back(3);</a:t>
            </a:r>
          </a:p>
          <a:p>
            <a:pPr>
              <a:lnSpc>
                <a:spcPct val="150000"/>
              </a:lnSpc>
            </a:pPr>
            <a:r>
              <a:rPr lang="en-US" altLang="zh-CN" sz="1600" dirty="0"/>
              <a:t>for (std::vector&lt;int&gt;::iterator it = </a:t>
            </a:r>
            <a:r>
              <a:rPr lang="en-US" altLang="zh-CN" sz="1600" dirty="0" err="1"/>
              <a:t>v.begin</a:t>
            </a:r>
            <a:r>
              <a:rPr lang="en-US" altLang="zh-CN" sz="1600" dirty="0"/>
              <a:t>(); it != </a:t>
            </a:r>
            <a:r>
              <a:rPr lang="en-US" altLang="zh-CN" sz="1600" dirty="0" err="1"/>
              <a:t>v.end</a:t>
            </a:r>
            <a:r>
              <a:rPr lang="en-US" altLang="zh-CN" sz="1600" dirty="0"/>
              <a:t>(); </a:t>
            </a:r>
            <a:r>
              <a:rPr lang="en-US" altLang="zh-CN" sz="1600" dirty="0">
                <a:solidFill>
                  <a:srgbClr val="00B0F0"/>
                </a:solidFill>
              </a:rPr>
              <a:t>++</a:t>
            </a:r>
            <a:r>
              <a:rPr lang="en-US" altLang="zh-CN" sz="1600" dirty="0"/>
              <a:t>it) {</a:t>
            </a:r>
          </a:p>
          <a:p>
            <a:pPr>
              <a:lnSpc>
                <a:spcPct val="150000"/>
              </a:lnSpc>
            </a:pPr>
            <a:r>
              <a:rPr lang="en-US" altLang="zh-CN" sz="1600" dirty="0"/>
              <a:t>    std::cout &lt;&lt; "value: " &lt;&lt; *it &lt;&lt; std::endl;</a:t>
            </a:r>
          </a:p>
          <a:p>
            <a:pPr>
              <a:lnSpc>
                <a:spcPct val="150000"/>
              </a:lnSpc>
            </a:pPr>
            <a:r>
              <a:rPr lang="en-US" altLang="zh-CN" sz="1600" dirty="0"/>
              <a:t>}</a:t>
            </a:r>
          </a:p>
        </p:txBody>
      </p:sp>
      <p:sp>
        <p:nvSpPr>
          <p:cNvPr id="8" name="矩形 7"/>
          <p:cNvSpPr/>
          <p:nvPr/>
        </p:nvSpPr>
        <p:spPr>
          <a:xfrm>
            <a:off x="612025" y="4530087"/>
            <a:ext cx="5476836" cy="830997"/>
          </a:xfrm>
          <a:prstGeom prst="rect">
            <a:avLst/>
          </a:prstGeom>
          <a:solidFill>
            <a:schemeClr val="bg1">
              <a:lumMod val="95000"/>
            </a:schemeClr>
          </a:solidFill>
        </p:spPr>
        <p:txBody>
          <a:bodyPr wrap="square">
            <a:spAutoFit/>
          </a:bodyPr>
          <a:lstStyle/>
          <a:p>
            <a:r>
              <a:rPr lang="en-US" altLang="zh-CN" sz="1600" dirty="0">
                <a:solidFill>
                  <a:srgbClr val="0000FF"/>
                </a:solidFill>
              </a:rPr>
              <a:t>value: 1</a:t>
            </a:r>
          </a:p>
          <a:p>
            <a:r>
              <a:rPr lang="en-US" altLang="zh-CN" sz="1600" dirty="0">
                <a:solidFill>
                  <a:srgbClr val="0000FF"/>
                </a:solidFill>
              </a:rPr>
              <a:t>value: 2</a:t>
            </a:r>
          </a:p>
          <a:p>
            <a:r>
              <a:rPr lang="en-US" altLang="zh-CN" sz="1600" dirty="0">
                <a:solidFill>
                  <a:srgbClr val="0000FF"/>
                </a:solidFill>
              </a:rPr>
              <a:t>value: 3</a:t>
            </a:r>
          </a:p>
        </p:txBody>
      </p:sp>
      <p:sp>
        <p:nvSpPr>
          <p:cNvPr id="12" name="矩形 11"/>
          <p:cNvSpPr/>
          <p:nvPr/>
        </p:nvSpPr>
        <p:spPr>
          <a:xfrm>
            <a:off x="6313611" y="2421682"/>
            <a:ext cx="5076757" cy="1938992"/>
          </a:xfrm>
          <a:prstGeom prst="rect">
            <a:avLst/>
          </a:prstGeom>
        </p:spPr>
        <p:txBody>
          <a:bodyPr wrap="square">
            <a:spAutoFit/>
          </a:bodyPr>
          <a:lstStyle/>
          <a:p>
            <a:pPr>
              <a:lnSpc>
                <a:spcPct val="150000"/>
              </a:lnSpc>
            </a:pPr>
            <a:r>
              <a:rPr lang="zh-CN" altLang="en-US" sz="2000" dirty="0">
                <a:latin typeface="+mn-ea"/>
                <a:ea typeface="+mn-ea"/>
              </a:rPr>
              <a:t>这里使用的是前置式递增</a:t>
            </a:r>
            <a:r>
              <a:rPr lang="en-US" altLang="zh-CN" sz="2000" dirty="0">
                <a:latin typeface="+mn-ea"/>
                <a:ea typeface="+mn-ea"/>
              </a:rPr>
              <a:t>(++it)</a:t>
            </a:r>
            <a:r>
              <a:rPr lang="zh-CN" altLang="en-US" sz="2000" dirty="0">
                <a:latin typeface="+mn-ea"/>
                <a:ea typeface="+mn-ea"/>
              </a:rPr>
              <a:t>，这种方式比后置式递增</a:t>
            </a:r>
            <a:r>
              <a:rPr lang="en-US" altLang="zh-CN" sz="2000" dirty="0">
                <a:latin typeface="+mn-ea"/>
                <a:ea typeface="+mn-ea"/>
              </a:rPr>
              <a:t>(it++)</a:t>
            </a:r>
            <a:r>
              <a:rPr lang="zh-CN" altLang="en-US" sz="2000" dirty="0">
                <a:latin typeface="+mn-ea"/>
                <a:ea typeface="+mn-ea"/>
              </a:rPr>
              <a:t>效率更高</a:t>
            </a:r>
            <a:r>
              <a:rPr lang="en-US" altLang="zh-CN" sz="2000" dirty="0">
                <a:latin typeface="+mn-ea"/>
                <a:ea typeface="+mn-ea"/>
              </a:rPr>
              <a:t>;</a:t>
            </a:r>
          </a:p>
          <a:p>
            <a:pPr>
              <a:lnSpc>
                <a:spcPct val="150000"/>
              </a:lnSpc>
            </a:pPr>
            <a:r>
              <a:rPr lang="zh-CN" altLang="en-US" sz="2000" dirty="0">
                <a:latin typeface="+mn-ea"/>
                <a:ea typeface="+mn-ea"/>
              </a:rPr>
              <a:t>后置式递增需要一个临时对象用于存放迭代器原本位置并返回；</a:t>
            </a:r>
          </a:p>
        </p:txBody>
      </p:sp>
    </p:spTree>
    <p:extLst>
      <p:ext uri="{BB962C8B-B14F-4D97-AF65-F5344CB8AC3E}">
        <p14:creationId xmlns:p14="http://schemas.microsoft.com/office/powerpoint/2010/main" val="3487017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olidFill>
                  <a:srgbClr val="FF0000"/>
                </a:solidFill>
                <a:latin typeface="微软雅黑" panose="020B0503020204020204" pitchFamily="34" charset="-122"/>
                <a:ea typeface="微软雅黑" panose="020B0503020204020204" pitchFamily="34" charset="-122"/>
              </a:rPr>
              <a:t>STL</a:t>
            </a:r>
            <a:r>
              <a:rPr lang="zh-CN" altLang="en-US" sz="3600" dirty="0">
                <a:solidFill>
                  <a:srgbClr val="FF0000"/>
                </a:solidFill>
                <a:latin typeface="微软雅黑" panose="020B0503020204020204" pitchFamily="34" charset="-122"/>
                <a:ea typeface="微软雅黑" panose="020B0503020204020204" pitchFamily="34" charset="-122"/>
              </a:rPr>
              <a:t>组件</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迭代器（再探）</a:t>
            </a:r>
            <a:endParaRPr lang="zh-CN" altLang="en-US" dirty="0"/>
          </a:p>
        </p:txBody>
      </p:sp>
      <p:sp>
        <p:nvSpPr>
          <p:cNvPr id="5" name="矩形 4"/>
          <p:cNvSpPr/>
          <p:nvPr/>
        </p:nvSpPr>
        <p:spPr>
          <a:xfrm>
            <a:off x="552971" y="767239"/>
            <a:ext cx="6408712" cy="646331"/>
          </a:xfrm>
          <a:prstGeom prst="rect">
            <a:avLst/>
          </a:prstGeom>
        </p:spPr>
        <p:txBody>
          <a:bodyPr wrap="square" anchor="ctr">
            <a:spAutoFit/>
          </a:bodyPr>
          <a:lstStyle/>
          <a:p>
            <a:pPr>
              <a:lnSpc>
                <a:spcPct val="150000"/>
              </a:lnSpc>
            </a:pPr>
            <a:r>
              <a:rPr lang="zh-CN" altLang="en-US" sz="2400" dirty="0">
                <a:latin typeface="+mn-ea"/>
                <a:ea typeface="+mn-ea"/>
              </a:rPr>
              <a:t>按定义方式划分</a:t>
            </a:r>
          </a:p>
        </p:txBody>
      </p:sp>
      <p:sp>
        <p:nvSpPr>
          <p:cNvPr id="7" name="矩形 6"/>
          <p:cNvSpPr/>
          <p:nvPr/>
        </p:nvSpPr>
        <p:spPr>
          <a:xfrm>
            <a:off x="658869" y="3141762"/>
            <a:ext cx="4358598" cy="3046988"/>
          </a:xfrm>
          <a:prstGeom prst="rect">
            <a:avLst/>
          </a:prstGeom>
          <a:solidFill>
            <a:schemeClr val="bg1">
              <a:lumMod val="95000"/>
            </a:schemeClr>
          </a:solidFill>
        </p:spPr>
        <p:txBody>
          <a:bodyPr wrap="square">
            <a:spAutoFit/>
          </a:bodyPr>
          <a:lstStyle/>
          <a:p>
            <a:r>
              <a:rPr lang="en-US" altLang="zh-CN" sz="1600" dirty="0"/>
              <a:t>std::vector&lt;int&gt; v;</a:t>
            </a:r>
          </a:p>
          <a:p>
            <a:r>
              <a:rPr lang="en-US" altLang="zh-CN" sz="1600" dirty="0"/>
              <a:t>v.push_back(1);</a:t>
            </a:r>
          </a:p>
          <a:p>
            <a:r>
              <a:rPr lang="en-US" altLang="zh-CN" sz="1600" dirty="0"/>
              <a:t>v.push_back(2);</a:t>
            </a:r>
          </a:p>
          <a:p>
            <a:r>
              <a:rPr lang="en-US" altLang="zh-CN" sz="1600" dirty="0"/>
              <a:t>v.push_back(3);</a:t>
            </a:r>
          </a:p>
          <a:p>
            <a:r>
              <a:rPr lang="en-US" altLang="zh-CN" sz="1600" dirty="0"/>
              <a:t>using </a:t>
            </a:r>
            <a:r>
              <a:rPr lang="en-US" altLang="zh-CN" sz="1600" dirty="0" err="1"/>
              <a:t>it_t</a:t>
            </a:r>
            <a:r>
              <a:rPr lang="en-US" altLang="zh-CN" sz="1600" dirty="0"/>
              <a:t> = std::vector&lt;int&gt;::iterator;</a:t>
            </a:r>
          </a:p>
          <a:p>
            <a:r>
              <a:rPr lang="en-US" altLang="zh-CN" sz="1600" dirty="0"/>
              <a:t>using </a:t>
            </a:r>
            <a:r>
              <a:rPr lang="en-US" altLang="zh-CN" sz="1600" dirty="0" err="1">
                <a:solidFill>
                  <a:srgbClr val="0000FF"/>
                </a:solidFill>
              </a:rPr>
              <a:t>const_it_t</a:t>
            </a:r>
            <a:r>
              <a:rPr lang="en-US" altLang="zh-CN" sz="1600" dirty="0"/>
              <a:t> = std::vector&lt;int&gt;::</a:t>
            </a:r>
            <a:r>
              <a:rPr lang="en-US" altLang="zh-CN" sz="1600" dirty="0" err="1">
                <a:solidFill>
                  <a:srgbClr val="0000FF"/>
                </a:solidFill>
              </a:rPr>
              <a:t>const_iterator</a:t>
            </a:r>
            <a:r>
              <a:rPr lang="en-US" altLang="zh-CN" sz="1600" dirty="0"/>
              <a:t>;</a:t>
            </a:r>
          </a:p>
          <a:p>
            <a:r>
              <a:rPr lang="en-US" altLang="zh-CN" sz="1600" dirty="0"/>
              <a:t>for (</a:t>
            </a:r>
            <a:r>
              <a:rPr lang="en-US" altLang="zh-CN" sz="1600" dirty="0" err="1"/>
              <a:t>it_t</a:t>
            </a:r>
            <a:r>
              <a:rPr lang="en-US" altLang="zh-CN" sz="1600" dirty="0"/>
              <a:t> it = </a:t>
            </a:r>
            <a:r>
              <a:rPr lang="en-US" altLang="zh-CN" sz="1600" dirty="0" err="1"/>
              <a:t>v.begin</a:t>
            </a:r>
            <a:r>
              <a:rPr lang="en-US" altLang="zh-CN" sz="1600" dirty="0"/>
              <a:t>(); it != </a:t>
            </a:r>
            <a:r>
              <a:rPr lang="en-US" altLang="zh-CN" sz="1600" dirty="0" err="1"/>
              <a:t>v.end</a:t>
            </a:r>
            <a:r>
              <a:rPr lang="en-US" altLang="zh-CN" sz="1600" dirty="0"/>
              <a:t>(); ++it) {</a:t>
            </a:r>
          </a:p>
          <a:p>
            <a:r>
              <a:rPr lang="en-US" altLang="zh-CN" sz="1600" dirty="0"/>
              <a:t>    *it = 5;</a:t>
            </a:r>
          </a:p>
          <a:p>
            <a:r>
              <a:rPr lang="en-US" altLang="zh-CN" sz="1600" dirty="0"/>
              <a:t>}</a:t>
            </a:r>
          </a:p>
          <a:p>
            <a:r>
              <a:rPr lang="en-US" altLang="zh-CN" sz="1600" dirty="0"/>
              <a:t>for (</a:t>
            </a:r>
            <a:r>
              <a:rPr lang="en-US" altLang="zh-CN" sz="1600" dirty="0" err="1">
                <a:solidFill>
                  <a:srgbClr val="0000FF"/>
                </a:solidFill>
              </a:rPr>
              <a:t>const_it_t</a:t>
            </a:r>
            <a:r>
              <a:rPr lang="en-US" altLang="zh-CN" sz="1600" dirty="0"/>
              <a:t> it = </a:t>
            </a:r>
            <a:r>
              <a:rPr lang="en-US" altLang="zh-CN" sz="1600" dirty="0" err="1"/>
              <a:t>v.begin</a:t>
            </a:r>
            <a:r>
              <a:rPr lang="en-US" altLang="zh-CN" sz="1600" dirty="0"/>
              <a:t>(); it != </a:t>
            </a:r>
            <a:r>
              <a:rPr lang="en-US" altLang="zh-CN" sz="1600" dirty="0" err="1"/>
              <a:t>v.end</a:t>
            </a:r>
            <a:r>
              <a:rPr lang="en-US" altLang="zh-CN" sz="1600" dirty="0"/>
              <a:t>(); ++it) {</a:t>
            </a:r>
          </a:p>
          <a:p>
            <a:r>
              <a:rPr lang="en-US" altLang="zh-CN" sz="1600" dirty="0"/>
              <a:t>    *it = 5;</a:t>
            </a:r>
          </a:p>
          <a:p>
            <a:r>
              <a:rPr lang="en-US" altLang="zh-CN" sz="1600" dirty="0"/>
              <a:t>}</a:t>
            </a:r>
          </a:p>
        </p:txBody>
      </p:sp>
      <p:sp>
        <p:nvSpPr>
          <p:cNvPr id="9" name="矩形 8"/>
          <p:cNvSpPr/>
          <p:nvPr/>
        </p:nvSpPr>
        <p:spPr>
          <a:xfrm>
            <a:off x="552971" y="1387436"/>
            <a:ext cx="5688632" cy="175432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latin typeface="+mn-ea"/>
                <a:ea typeface="+mn-ea"/>
              </a:rPr>
              <a:t>正向迭代器</a:t>
            </a:r>
            <a:r>
              <a:rPr lang="en-US" altLang="zh-CN" dirty="0">
                <a:latin typeface="+mn-ea"/>
                <a:ea typeface="+mn-ea"/>
              </a:rPr>
              <a:t>: </a:t>
            </a:r>
            <a:r>
              <a:rPr lang="zh-CN" altLang="en-US" dirty="0">
                <a:latin typeface="+mn-ea"/>
                <a:ea typeface="+mn-ea"/>
              </a:rPr>
              <a:t>容器名</a:t>
            </a:r>
            <a:r>
              <a:rPr lang="en-US" altLang="zh-CN" dirty="0">
                <a:latin typeface="+mn-ea"/>
                <a:ea typeface="+mn-ea"/>
              </a:rPr>
              <a:t>::iterator</a:t>
            </a:r>
          </a:p>
          <a:p>
            <a:pPr marL="285750" indent="-285750">
              <a:lnSpc>
                <a:spcPct val="150000"/>
              </a:lnSpc>
              <a:buFont typeface="Wingdings" panose="05000000000000000000" pitchFamily="2" charset="2"/>
              <a:buChar char="n"/>
            </a:pPr>
            <a:r>
              <a:rPr lang="zh-CN" altLang="en-US" dirty="0">
                <a:latin typeface="+mn-ea"/>
                <a:ea typeface="+mn-ea"/>
              </a:rPr>
              <a:t>常量正向迭代器：容器名</a:t>
            </a:r>
            <a:r>
              <a:rPr lang="en-US" altLang="zh-CN" dirty="0">
                <a:latin typeface="+mn-ea"/>
                <a:ea typeface="+mn-ea"/>
              </a:rPr>
              <a:t>::</a:t>
            </a:r>
            <a:r>
              <a:rPr lang="en-US" altLang="zh-CN" dirty="0" err="1">
                <a:latin typeface="+mn-ea"/>
                <a:ea typeface="+mn-ea"/>
              </a:rPr>
              <a:t>const_iterator</a:t>
            </a:r>
            <a:endParaRPr lang="en-US" altLang="zh-CN"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反向迭代器：容器名</a:t>
            </a:r>
            <a:r>
              <a:rPr lang="en-US" altLang="zh-CN" dirty="0">
                <a:latin typeface="+mn-ea"/>
                <a:ea typeface="+mn-ea"/>
              </a:rPr>
              <a:t>::</a:t>
            </a:r>
            <a:r>
              <a:rPr lang="en-US" altLang="zh-CN" dirty="0" err="1">
                <a:latin typeface="+mn-ea"/>
                <a:ea typeface="+mn-ea"/>
              </a:rPr>
              <a:t>reverse_iterator</a:t>
            </a:r>
            <a:endParaRPr lang="zh-CN" altLang="en-US" dirty="0">
              <a:latin typeface="+mn-ea"/>
              <a:ea typeface="+mn-ea"/>
            </a:endParaRPr>
          </a:p>
          <a:p>
            <a:pPr marL="285750" indent="-285750">
              <a:lnSpc>
                <a:spcPct val="150000"/>
              </a:lnSpc>
              <a:buFont typeface="Wingdings" panose="05000000000000000000" pitchFamily="2" charset="2"/>
              <a:buChar char="n"/>
            </a:pPr>
            <a:r>
              <a:rPr lang="zh-CN" altLang="en-US" dirty="0">
                <a:latin typeface="+mn-ea"/>
                <a:ea typeface="+mn-ea"/>
              </a:rPr>
              <a:t>常量反向迭代器：容器名</a:t>
            </a:r>
            <a:r>
              <a:rPr lang="en-US" altLang="zh-CN" dirty="0">
                <a:latin typeface="+mn-ea"/>
                <a:ea typeface="+mn-ea"/>
              </a:rPr>
              <a:t>::</a:t>
            </a:r>
            <a:r>
              <a:rPr lang="en-US" altLang="zh-CN" dirty="0" err="1">
                <a:latin typeface="+mn-ea"/>
                <a:ea typeface="+mn-ea"/>
              </a:rPr>
              <a:t>const_reverse_iterator</a:t>
            </a:r>
            <a:endParaRPr lang="zh-CN" altLang="en-US" dirty="0">
              <a:latin typeface="+mn-ea"/>
              <a:ea typeface="+mn-ea"/>
            </a:endParaRPr>
          </a:p>
        </p:txBody>
      </p:sp>
      <p:sp>
        <p:nvSpPr>
          <p:cNvPr id="10" name="矩形 9"/>
          <p:cNvSpPr/>
          <p:nvPr/>
        </p:nvSpPr>
        <p:spPr>
          <a:xfrm>
            <a:off x="6025579" y="1472717"/>
            <a:ext cx="5920075" cy="923330"/>
          </a:xfrm>
          <a:prstGeom prst="rect">
            <a:avLst/>
          </a:prstGeom>
        </p:spPr>
        <p:txBody>
          <a:bodyPr wrap="square">
            <a:spAutoFit/>
          </a:bodyPr>
          <a:lstStyle/>
          <a:p>
            <a:pPr>
              <a:lnSpc>
                <a:spcPct val="150000"/>
              </a:lnSpc>
            </a:pPr>
            <a:r>
              <a:rPr lang="zh-CN" altLang="en-US" dirty="0">
                <a:latin typeface="+mn-ea"/>
                <a:ea typeface="+mn-ea"/>
              </a:rPr>
              <a:t>常量迭代器：仅用于访问容器元素，不能修改容器元素值</a:t>
            </a:r>
            <a:endParaRPr lang="en-US" altLang="zh-CN" dirty="0">
              <a:latin typeface="+mn-ea"/>
              <a:ea typeface="+mn-ea"/>
            </a:endParaRPr>
          </a:p>
          <a:p>
            <a:pPr>
              <a:lnSpc>
                <a:spcPct val="150000"/>
              </a:lnSpc>
            </a:pPr>
            <a:r>
              <a:rPr lang="zh-CN" altLang="en-US" dirty="0">
                <a:latin typeface="+mn-ea"/>
                <a:ea typeface="+mn-ea"/>
              </a:rPr>
              <a:t>反向迭代器：与正向迭代器相反方向访问容器元素</a:t>
            </a:r>
          </a:p>
        </p:txBody>
      </p:sp>
      <p:grpSp>
        <p:nvGrpSpPr>
          <p:cNvPr id="16" name="组合 15"/>
          <p:cNvGrpSpPr/>
          <p:nvPr/>
        </p:nvGrpSpPr>
        <p:grpSpPr>
          <a:xfrm>
            <a:off x="658869" y="5590034"/>
            <a:ext cx="4358598" cy="984891"/>
            <a:chOff x="658869" y="5590034"/>
            <a:chExt cx="4358598" cy="984891"/>
          </a:xfrm>
        </p:grpSpPr>
        <p:sp>
          <p:nvSpPr>
            <p:cNvPr id="3" name="文本框 2"/>
            <p:cNvSpPr txBox="1"/>
            <p:nvPr/>
          </p:nvSpPr>
          <p:spPr>
            <a:xfrm>
              <a:off x="658869" y="6236371"/>
              <a:ext cx="4358598" cy="338554"/>
            </a:xfrm>
            <a:prstGeom prst="rect">
              <a:avLst/>
            </a:prstGeom>
            <a:solidFill>
              <a:schemeClr val="bg1">
                <a:lumMod val="95000"/>
              </a:schemeClr>
            </a:solidFill>
            <a:ln>
              <a:solidFill>
                <a:srgbClr val="00B0F0"/>
              </a:solidFill>
            </a:ln>
          </p:spPr>
          <p:txBody>
            <a:bodyPr wrap="square" rtlCol="0">
              <a:spAutoFit/>
            </a:bodyPr>
            <a:lstStyle/>
            <a:p>
              <a:r>
                <a:rPr lang="zh-CN" altLang="en-US" sz="1600" dirty="0">
                  <a:latin typeface="+mn-ea"/>
                  <a:ea typeface="+mn-ea"/>
                </a:rPr>
                <a:t>使用</a:t>
              </a:r>
              <a:r>
                <a:rPr lang="en-US" altLang="zh-CN" sz="1600" dirty="0" err="1">
                  <a:solidFill>
                    <a:srgbClr val="00B0F0"/>
                  </a:solidFill>
                  <a:latin typeface="+mn-ea"/>
                  <a:ea typeface="+mn-ea"/>
                </a:rPr>
                <a:t>const_iterator</a:t>
              </a:r>
              <a:r>
                <a:rPr lang="zh-CN" altLang="en-US" sz="1600" dirty="0">
                  <a:latin typeface="+mn-ea"/>
                  <a:ea typeface="+mn-ea"/>
                </a:rPr>
                <a:t>修改元素值，编译失败</a:t>
              </a:r>
            </a:p>
          </p:txBody>
        </p:sp>
        <p:sp>
          <p:nvSpPr>
            <p:cNvPr id="4" name="矩形 3"/>
            <p:cNvSpPr/>
            <p:nvPr/>
          </p:nvSpPr>
          <p:spPr bwMode="auto">
            <a:xfrm>
              <a:off x="913011" y="5590034"/>
              <a:ext cx="648072" cy="266328"/>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1" name="直接连接符 10"/>
            <p:cNvCxnSpPr>
              <a:stCxn id="4" idx="2"/>
              <a:endCxn id="3" idx="0"/>
            </p:cNvCxnSpPr>
            <p:nvPr/>
          </p:nvCxnSpPr>
          <p:spPr bwMode="auto">
            <a:xfrm>
              <a:off x="1237047" y="5856362"/>
              <a:ext cx="1601121" cy="380009"/>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矩形 14"/>
          <p:cNvSpPr/>
          <p:nvPr/>
        </p:nvSpPr>
        <p:spPr>
          <a:xfrm>
            <a:off x="5521523" y="3131459"/>
            <a:ext cx="5476836" cy="2657138"/>
          </a:xfrm>
          <a:prstGeom prst="rect">
            <a:avLst/>
          </a:prstGeom>
          <a:solidFill>
            <a:schemeClr val="bg1">
              <a:lumMod val="95000"/>
            </a:schemeClr>
          </a:solidFill>
        </p:spPr>
        <p:txBody>
          <a:bodyPr wrap="square">
            <a:spAutoFit/>
          </a:bodyPr>
          <a:lstStyle/>
          <a:p>
            <a:pPr>
              <a:lnSpc>
                <a:spcPts val="2500"/>
              </a:lnSpc>
            </a:pPr>
            <a:r>
              <a:rPr lang="en-US" altLang="zh-CN" sz="1600" dirty="0"/>
              <a:t>std::vector&lt;int&gt; v;</a:t>
            </a:r>
          </a:p>
          <a:p>
            <a:pPr>
              <a:lnSpc>
                <a:spcPts val="2500"/>
              </a:lnSpc>
            </a:pPr>
            <a:r>
              <a:rPr lang="en-US" altLang="zh-CN" sz="1600" dirty="0"/>
              <a:t>v.push_back(1);</a:t>
            </a:r>
          </a:p>
          <a:p>
            <a:pPr>
              <a:lnSpc>
                <a:spcPts val="2500"/>
              </a:lnSpc>
            </a:pPr>
            <a:r>
              <a:rPr lang="en-US" altLang="zh-CN" sz="1600" dirty="0"/>
              <a:t>v.push_back(2);</a:t>
            </a:r>
          </a:p>
          <a:p>
            <a:pPr>
              <a:lnSpc>
                <a:spcPts val="2500"/>
              </a:lnSpc>
            </a:pPr>
            <a:r>
              <a:rPr lang="en-US" altLang="zh-CN" sz="1600" dirty="0"/>
              <a:t>v.push_back(3);</a:t>
            </a:r>
          </a:p>
          <a:p>
            <a:pPr>
              <a:lnSpc>
                <a:spcPts val="2500"/>
              </a:lnSpc>
            </a:pPr>
            <a:r>
              <a:rPr lang="en-US" altLang="zh-CN" sz="1600" dirty="0"/>
              <a:t>using </a:t>
            </a:r>
            <a:r>
              <a:rPr lang="en-US" altLang="zh-CN" sz="1600" dirty="0" err="1">
                <a:solidFill>
                  <a:srgbClr val="0000FF"/>
                </a:solidFill>
              </a:rPr>
              <a:t>const_rit_t</a:t>
            </a:r>
            <a:r>
              <a:rPr lang="en-US" altLang="zh-CN" sz="1600" dirty="0"/>
              <a:t> = std::vector&lt;int&gt;::</a:t>
            </a:r>
            <a:r>
              <a:rPr lang="en-US" altLang="zh-CN" sz="1600" dirty="0" err="1">
                <a:solidFill>
                  <a:srgbClr val="0000FF"/>
                </a:solidFill>
              </a:rPr>
              <a:t>const_reverse_iterator</a:t>
            </a:r>
            <a:r>
              <a:rPr lang="en-US" altLang="zh-CN" sz="1600" dirty="0"/>
              <a:t>;</a:t>
            </a:r>
          </a:p>
          <a:p>
            <a:pPr>
              <a:lnSpc>
                <a:spcPts val="2500"/>
              </a:lnSpc>
            </a:pPr>
            <a:r>
              <a:rPr lang="en-US" altLang="zh-CN" sz="1600" dirty="0"/>
              <a:t>for (</a:t>
            </a:r>
            <a:r>
              <a:rPr lang="en-US" altLang="zh-CN" sz="1600" dirty="0" err="1">
                <a:solidFill>
                  <a:srgbClr val="0000FF"/>
                </a:solidFill>
              </a:rPr>
              <a:t>const_rit_t</a:t>
            </a:r>
            <a:r>
              <a:rPr lang="en-US" altLang="zh-CN" sz="1600" dirty="0"/>
              <a:t> it = </a:t>
            </a:r>
            <a:r>
              <a:rPr lang="en-US" altLang="zh-CN" sz="1600" dirty="0" err="1"/>
              <a:t>v.rbegin</a:t>
            </a:r>
            <a:r>
              <a:rPr lang="en-US" altLang="zh-CN" sz="1600" dirty="0"/>
              <a:t>(); it != </a:t>
            </a:r>
            <a:r>
              <a:rPr lang="en-US" altLang="zh-CN" sz="1600" dirty="0" err="1"/>
              <a:t>v.rend</a:t>
            </a:r>
            <a:r>
              <a:rPr lang="en-US" altLang="zh-CN" sz="1600" dirty="0"/>
              <a:t>(); ++it) {</a:t>
            </a:r>
          </a:p>
          <a:p>
            <a:pPr>
              <a:lnSpc>
                <a:spcPts val="2500"/>
              </a:lnSpc>
            </a:pPr>
            <a:r>
              <a:rPr lang="en-US" altLang="zh-CN" sz="1600" dirty="0"/>
              <a:t>    std::cout &lt;&lt; "value: " &lt;&lt; *it &lt;&lt; std::endl;</a:t>
            </a:r>
          </a:p>
          <a:p>
            <a:pPr>
              <a:lnSpc>
                <a:spcPts val="2500"/>
              </a:lnSpc>
            </a:pPr>
            <a:r>
              <a:rPr lang="en-US" altLang="zh-CN" sz="1600" dirty="0"/>
              <a:t>}</a:t>
            </a:r>
          </a:p>
        </p:txBody>
      </p:sp>
      <p:grpSp>
        <p:nvGrpSpPr>
          <p:cNvPr id="18" name="组合 17"/>
          <p:cNvGrpSpPr/>
          <p:nvPr/>
        </p:nvGrpSpPr>
        <p:grpSpPr>
          <a:xfrm>
            <a:off x="5521523" y="5820872"/>
            <a:ext cx="5476836" cy="830997"/>
            <a:chOff x="5521523" y="5820872"/>
            <a:chExt cx="5476836" cy="830997"/>
          </a:xfrm>
        </p:grpSpPr>
        <p:sp>
          <p:nvSpPr>
            <p:cNvPr id="14" name="矩形 13"/>
            <p:cNvSpPr/>
            <p:nvPr/>
          </p:nvSpPr>
          <p:spPr>
            <a:xfrm>
              <a:off x="5521523" y="5820872"/>
              <a:ext cx="5476836" cy="830997"/>
            </a:xfrm>
            <a:prstGeom prst="rect">
              <a:avLst/>
            </a:prstGeom>
            <a:solidFill>
              <a:schemeClr val="bg1">
                <a:lumMod val="95000"/>
              </a:schemeClr>
            </a:solidFill>
          </p:spPr>
          <p:txBody>
            <a:bodyPr wrap="square">
              <a:spAutoFit/>
            </a:bodyPr>
            <a:lstStyle/>
            <a:p>
              <a:r>
                <a:rPr lang="en-US" altLang="zh-CN" sz="1600" dirty="0">
                  <a:solidFill>
                    <a:srgbClr val="0000FF"/>
                  </a:solidFill>
                </a:rPr>
                <a:t>value: 3</a:t>
              </a:r>
            </a:p>
            <a:p>
              <a:r>
                <a:rPr lang="en-US" altLang="zh-CN" sz="1600" dirty="0">
                  <a:solidFill>
                    <a:srgbClr val="0000FF"/>
                  </a:solidFill>
                </a:rPr>
                <a:t>value: 2</a:t>
              </a:r>
            </a:p>
            <a:p>
              <a:r>
                <a:rPr lang="en-US" altLang="zh-CN" sz="1600" dirty="0">
                  <a:solidFill>
                    <a:srgbClr val="0000FF"/>
                  </a:solidFill>
                </a:rPr>
                <a:t>value: 1</a:t>
              </a:r>
            </a:p>
          </p:txBody>
        </p:sp>
        <p:sp>
          <p:nvSpPr>
            <p:cNvPr id="17" name="文本框 16"/>
            <p:cNvSpPr txBox="1"/>
            <p:nvPr/>
          </p:nvSpPr>
          <p:spPr>
            <a:xfrm>
              <a:off x="6898029" y="6051704"/>
              <a:ext cx="2723823" cy="369332"/>
            </a:xfrm>
            <a:prstGeom prst="rect">
              <a:avLst/>
            </a:prstGeom>
            <a:noFill/>
          </p:spPr>
          <p:txBody>
            <a:bodyPr wrap="none" rtlCol="0">
              <a:spAutoFit/>
            </a:bodyPr>
            <a:lstStyle/>
            <a:p>
              <a:r>
                <a:rPr lang="zh-CN" altLang="en-US" dirty="0">
                  <a:latin typeface="+mn-ea"/>
                  <a:ea typeface="+mn-ea"/>
                </a:rPr>
                <a:t>使用反向迭代器遍历元素</a:t>
              </a:r>
            </a:p>
          </p:txBody>
        </p:sp>
      </p:grpSp>
    </p:spTree>
    <p:extLst>
      <p:ext uri="{BB962C8B-B14F-4D97-AF65-F5344CB8AC3E}">
        <p14:creationId xmlns:p14="http://schemas.microsoft.com/office/powerpoint/2010/main" val="1623570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容器</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序列式容器</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22</a:t>
            </a:fld>
            <a:endParaRPr lang="en-GB" altLang="zh-CN">
              <a:solidFill>
                <a:srgbClr val="000000"/>
              </a:solidFill>
            </a:endParaRPr>
          </a:p>
        </p:txBody>
      </p:sp>
      <p:sp>
        <p:nvSpPr>
          <p:cNvPr id="6" name="矩形 5"/>
          <p:cNvSpPr/>
          <p:nvPr/>
        </p:nvSpPr>
        <p:spPr>
          <a:xfrm>
            <a:off x="985019" y="1702531"/>
            <a:ext cx="9649072" cy="101566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latin typeface="+mn-ea"/>
                <a:ea typeface="+mn-ea"/>
              </a:rPr>
              <a:t>支持常数时间从容器任何位置插入和移除元素的容器</a:t>
            </a:r>
          </a:p>
          <a:p>
            <a:pPr marL="285750" indent="-285750">
              <a:lnSpc>
                <a:spcPct val="150000"/>
              </a:lnSpc>
              <a:buFont typeface="Wingdings" panose="05000000000000000000" pitchFamily="2" charset="2"/>
              <a:buChar char="n"/>
            </a:pPr>
            <a:r>
              <a:rPr lang="zh-CN" altLang="en-US" sz="2000" dirty="0">
                <a:latin typeface="+mn-ea"/>
                <a:ea typeface="+mn-ea"/>
              </a:rPr>
              <a:t>不支持快速随机访问，它通常实现为双向链表</a:t>
            </a:r>
          </a:p>
        </p:txBody>
      </p:sp>
      <p:sp>
        <p:nvSpPr>
          <p:cNvPr id="7" name="文本框 6"/>
          <p:cNvSpPr txBox="1"/>
          <p:nvPr/>
        </p:nvSpPr>
        <p:spPr>
          <a:xfrm>
            <a:off x="609759" y="1020582"/>
            <a:ext cx="936475" cy="461665"/>
          </a:xfrm>
          <a:prstGeom prst="rect">
            <a:avLst/>
          </a:prstGeom>
          <a:noFill/>
        </p:spPr>
        <p:txBody>
          <a:bodyPr wrap="none" rtlCol="0">
            <a:spAutoFit/>
          </a:bodyPr>
          <a:lstStyle/>
          <a:p>
            <a:pPr marL="285750" indent="-285750">
              <a:buFont typeface="Wingdings" panose="05000000000000000000" pitchFamily="2" charset="2"/>
              <a:buChar char="n"/>
            </a:pPr>
            <a:r>
              <a:rPr lang="en-US" altLang="zh-CN" sz="2400" b="1" dirty="0">
                <a:latin typeface="+mn-ea"/>
                <a:ea typeface="+mn-ea"/>
              </a:rPr>
              <a:t>list</a:t>
            </a:r>
            <a:endParaRPr lang="zh-CN" altLang="en-US" sz="2400" b="1" dirty="0">
              <a:latin typeface="+mn-ea"/>
              <a:ea typeface="+mn-ea"/>
            </a:endParaRPr>
          </a:p>
        </p:txBody>
      </p:sp>
    </p:spTree>
    <p:extLst>
      <p:ext uri="{BB962C8B-B14F-4D97-AF65-F5344CB8AC3E}">
        <p14:creationId xmlns:p14="http://schemas.microsoft.com/office/powerpoint/2010/main" val="2274494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——list</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23</a:t>
            </a:fld>
            <a:endParaRPr lang="en-GB" altLang="zh-CN">
              <a:solidFill>
                <a:srgbClr val="000000"/>
              </a:solidFill>
            </a:endParaRPr>
          </a:p>
        </p:txBody>
      </p:sp>
      <p:sp>
        <p:nvSpPr>
          <p:cNvPr id="7" name="文本框 6"/>
          <p:cNvSpPr txBox="1"/>
          <p:nvPr/>
        </p:nvSpPr>
        <p:spPr>
          <a:xfrm>
            <a:off x="631984" y="981522"/>
            <a:ext cx="1415772" cy="461665"/>
          </a:xfrm>
          <a:prstGeom prst="rect">
            <a:avLst/>
          </a:prstGeom>
          <a:noFill/>
        </p:spPr>
        <p:txBody>
          <a:bodyPr wrap="none" rtlCol="0">
            <a:spAutoFit/>
          </a:bodyPr>
          <a:lstStyle/>
          <a:p>
            <a:r>
              <a:rPr lang="zh-CN" altLang="en-US" sz="2400" b="1" dirty="0">
                <a:latin typeface="+mn-ea"/>
                <a:ea typeface="+mn-ea"/>
              </a:rPr>
              <a:t>定义格式</a:t>
            </a:r>
          </a:p>
        </p:txBody>
      </p:sp>
      <p:sp>
        <p:nvSpPr>
          <p:cNvPr id="8" name="矩形 7"/>
          <p:cNvSpPr/>
          <p:nvPr/>
        </p:nvSpPr>
        <p:spPr>
          <a:xfrm>
            <a:off x="719212" y="1950574"/>
            <a:ext cx="3024336" cy="923330"/>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std::list&lt;</a:t>
            </a:r>
            <a:r>
              <a:rPr lang="en-US" altLang="zh-CN" dirty="0">
                <a:solidFill>
                  <a:srgbClr val="0000FF"/>
                </a:solidFill>
                <a:latin typeface="+mn-ea"/>
                <a:ea typeface="+mn-ea"/>
              </a:rPr>
              <a:t>T</a:t>
            </a:r>
            <a:r>
              <a:rPr lang="en-US" altLang="zh-CN" dirty="0">
                <a:latin typeface="+mn-ea"/>
                <a:ea typeface="+mn-ea"/>
              </a:rPr>
              <a:t>&gt; </a:t>
            </a:r>
            <a:r>
              <a:rPr lang="zh-CN" altLang="en-US" dirty="0">
                <a:latin typeface="+mn-ea"/>
                <a:ea typeface="+mn-ea"/>
              </a:rPr>
              <a:t>变量名；</a:t>
            </a:r>
            <a:endParaRPr lang="en-US" altLang="zh-CN" dirty="0">
              <a:latin typeface="+mn-ea"/>
              <a:ea typeface="+mn-ea"/>
            </a:endParaRPr>
          </a:p>
          <a:p>
            <a:pPr>
              <a:lnSpc>
                <a:spcPct val="150000"/>
              </a:lnSpc>
            </a:pPr>
            <a:r>
              <a:rPr lang="en-US" altLang="zh-CN" dirty="0">
                <a:latin typeface="+mn-ea"/>
                <a:ea typeface="+mn-ea"/>
              </a:rPr>
              <a:t>T</a:t>
            </a:r>
            <a:r>
              <a:rPr lang="zh-CN" altLang="en-US" dirty="0">
                <a:latin typeface="+mn-ea"/>
                <a:ea typeface="+mn-ea"/>
              </a:rPr>
              <a:t>：元素的类型</a:t>
            </a:r>
          </a:p>
        </p:txBody>
      </p:sp>
      <p:sp>
        <p:nvSpPr>
          <p:cNvPr id="5" name="文本框 4"/>
          <p:cNvSpPr txBox="1"/>
          <p:nvPr/>
        </p:nvSpPr>
        <p:spPr>
          <a:xfrm>
            <a:off x="664741" y="1512214"/>
            <a:ext cx="2286203"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dirty="0">
                <a:latin typeface="+mn-ea"/>
                <a:ea typeface="+mn-ea"/>
              </a:rPr>
              <a:t>包含</a:t>
            </a:r>
            <a:r>
              <a:rPr lang="en-US" altLang="zh-CN" dirty="0">
                <a:latin typeface="+mn-ea"/>
                <a:ea typeface="+mn-ea"/>
              </a:rPr>
              <a:t>&lt;list&gt;</a:t>
            </a:r>
            <a:r>
              <a:rPr lang="zh-CN" altLang="en-US" dirty="0">
                <a:latin typeface="+mn-ea"/>
                <a:ea typeface="+mn-ea"/>
              </a:rPr>
              <a:t>头文件</a:t>
            </a:r>
          </a:p>
        </p:txBody>
      </p:sp>
      <p:sp>
        <p:nvSpPr>
          <p:cNvPr id="9" name="矩形 8"/>
          <p:cNvSpPr/>
          <p:nvPr/>
        </p:nvSpPr>
        <p:spPr>
          <a:xfrm>
            <a:off x="4679652" y="1950574"/>
            <a:ext cx="3312368" cy="923330"/>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std::list&lt;</a:t>
            </a:r>
            <a:r>
              <a:rPr lang="en-US" altLang="zh-CN" dirty="0" err="1">
                <a:solidFill>
                  <a:srgbClr val="0000FF"/>
                </a:solidFill>
                <a:latin typeface="+mn-ea"/>
                <a:ea typeface="+mn-ea"/>
              </a:rPr>
              <a:t>int</a:t>
            </a:r>
            <a:r>
              <a:rPr lang="en-US" altLang="zh-CN" dirty="0">
                <a:latin typeface="+mn-ea"/>
                <a:ea typeface="+mn-ea"/>
              </a:rPr>
              <a:t>&gt; l1;</a:t>
            </a:r>
          </a:p>
          <a:p>
            <a:pPr>
              <a:lnSpc>
                <a:spcPct val="150000"/>
              </a:lnSpc>
            </a:pPr>
            <a:r>
              <a:rPr lang="en-US" altLang="zh-CN" dirty="0">
                <a:latin typeface="+mn-ea"/>
                <a:ea typeface="+mn-ea"/>
              </a:rPr>
              <a:t>Std::list&lt;</a:t>
            </a:r>
            <a:r>
              <a:rPr lang="en-US" altLang="zh-CN" dirty="0">
                <a:solidFill>
                  <a:srgbClr val="0000FF"/>
                </a:solidFill>
                <a:latin typeface="+mn-ea"/>
                <a:ea typeface="+mn-ea"/>
              </a:rPr>
              <a:t>char</a:t>
            </a:r>
            <a:r>
              <a:rPr lang="en-US" altLang="zh-CN" dirty="0">
                <a:latin typeface="+mn-ea"/>
                <a:ea typeface="+mn-ea"/>
              </a:rPr>
              <a:t>&gt; l2;</a:t>
            </a:r>
          </a:p>
        </p:txBody>
      </p:sp>
      <p:graphicFrame>
        <p:nvGraphicFramePr>
          <p:cNvPr id="12" name="表格 11"/>
          <p:cNvGraphicFramePr>
            <a:graphicFrameLocks noGrp="1"/>
          </p:cNvGraphicFramePr>
          <p:nvPr>
            <p:extLst>
              <p:ext uri="{D42A27DB-BD31-4B8C-83A1-F6EECF244321}">
                <p14:modId xmlns:p14="http://schemas.microsoft.com/office/powerpoint/2010/main" val="1868173058"/>
              </p:ext>
            </p:extLst>
          </p:nvPr>
        </p:nvGraphicFramePr>
        <p:xfrm>
          <a:off x="719212" y="3194609"/>
          <a:ext cx="9649072" cy="2757671"/>
        </p:xfrm>
        <a:graphic>
          <a:graphicData uri="http://schemas.openxmlformats.org/drawingml/2006/table">
            <a:tbl>
              <a:tblPr firstRow="1" bandRow="1">
                <a:tableStyleId>{00A15C55-8517-42AA-B614-E9B94910E393}</a:tableStyleId>
              </a:tblPr>
              <a:tblGrid>
                <a:gridCol w="3294831">
                  <a:extLst>
                    <a:ext uri="{9D8B030D-6E8A-4147-A177-3AD203B41FA5}">
                      <a16:colId xmlns:a16="http://schemas.microsoft.com/office/drawing/2014/main" val="20000"/>
                    </a:ext>
                  </a:extLst>
                </a:gridCol>
                <a:gridCol w="6354241">
                  <a:extLst>
                    <a:ext uri="{9D8B030D-6E8A-4147-A177-3AD203B41FA5}">
                      <a16:colId xmlns:a16="http://schemas.microsoft.com/office/drawing/2014/main" val="20001"/>
                    </a:ext>
                  </a:extLst>
                </a:gridCol>
              </a:tblGrid>
              <a:tr h="616456">
                <a:tc gridSpan="2">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altLang="zh-CN" sz="2400" b="1" i="0" u="none" strike="noStrike" cap="none" normalizeH="0" baseline="0" dirty="0">
                          <a:ln>
                            <a:noFill/>
                          </a:ln>
                          <a:solidFill>
                            <a:schemeClr val="bg1"/>
                          </a:solidFill>
                          <a:effectLst/>
                          <a:latin typeface="+mn-ea"/>
                          <a:ea typeface="+mn-ea"/>
                        </a:rPr>
                        <a:t>list</a:t>
                      </a:r>
                      <a:r>
                        <a:rPr kumimoji="0" lang="zh-CN" altLang="en-US" sz="2400" b="0" i="0" u="none" strike="noStrike" cap="none" normalizeH="0" baseline="0" dirty="0">
                          <a:ln>
                            <a:noFill/>
                          </a:ln>
                          <a:solidFill>
                            <a:schemeClr val="bg1"/>
                          </a:solidFill>
                          <a:effectLst/>
                          <a:latin typeface="+mn-ea"/>
                          <a:ea typeface="+mn-ea"/>
                        </a:rPr>
                        <a:t>构造</a:t>
                      </a:r>
                      <a:endParaRPr kumimoji="0" lang="en-US" altLang="zh-CN" sz="2400" b="0" i="0" u="none" strike="noStrike" cap="none" normalizeH="0" baseline="0" dirty="0">
                        <a:ln>
                          <a:noFill/>
                        </a:ln>
                        <a:solidFill>
                          <a:schemeClr val="bg1"/>
                        </a:solidFill>
                        <a:effectLst/>
                        <a:latin typeface="+mn-ea"/>
                        <a:ea typeface="+mn-ea"/>
                      </a:endParaRPr>
                    </a:p>
                  </a:txBody>
                  <a:tcPr anchor="ctr"/>
                </a:tc>
                <a:tc hMerge="1">
                  <a:txBody>
                    <a:bodyPr/>
                    <a:lstStyle/>
                    <a:p>
                      <a:endParaRPr lang="zh-CN" altLang="en-US" dirty="0"/>
                    </a:p>
                  </a:txBody>
                  <a:tcPr/>
                </a:tc>
                <a:extLst>
                  <a:ext uri="{0D108BD9-81ED-4DB2-BD59-A6C34878D82A}">
                    <a16:rowId xmlns:a16="http://schemas.microsoft.com/office/drawing/2014/main" val="10000"/>
                  </a:ext>
                </a:extLst>
              </a:tr>
              <a:tr h="42824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list&lt;T&gt; l</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产生一个空的</a:t>
                      </a:r>
                      <a:r>
                        <a:rPr kumimoji="0" lang="en-US" altLang="zh-CN" sz="1800" b="0" i="0" u="none" strike="noStrike" cap="none" normalizeH="0" baseline="0" dirty="0">
                          <a:ln>
                            <a:noFill/>
                          </a:ln>
                          <a:solidFill>
                            <a:schemeClr val="tx1"/>
                          </a:solidFill>
                          <a:effectLst/>
                          <a:latin typeface="+mn-ea"/>
                          <a:ea typeface="+mn-ea"/>
                        </a:rPr>
                        <a:t>list</a:t>
                      </a:r>
                      <a:r>
                        <a:rPr kumimoji="0" lang="zh-CN" altLang="en-US" sz="1800" b="0" i="0" u="none" strike="noStrike" cap="none" normalizeH="0" baseline="0" dirty="0">
                          <a:ln>
                            <a:noFill/>
                          </a:ln>
                          <a:solidFill>
                            <a:schemeClr val="tx1"/>
                          </a:solidFill>
                          <a:effectLst/>
                          <a:latin typeface="+mn-ea"/>
                          <a:ea typeface="+mn-ea"/>
                        </a:rPr>
                        <a:t>，其中没有任何元素</a:t>
                      </a:r>
                    </a:p>
                  </a:txBody>
                  <a:tcPr marL="79200" marR="79200" marT="39600" marB="39600" anchor="ctr" horzOverflow="overflow"/>
                </a:tc>
                <a:extLst>
                  <a:ext uri="{0D108BD9-81ED-4DB2-BD59-A6C34878D82A}">
                    <a16:rowId xmlns:a16="http://schemas.microsoft.com/office/drawing/2014/main" val="10001"/>
                  </a:ext>
                </a:extLst>
              </a:tr>
              <a:tr h="42824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list&lt;T&gt; l(count)</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利用元素</a:t>
                      </a:r>
                      <a:r>
                        <a:rPr kumimoji="0" lang="en-US" altLang="zh-CN" sz="1800" b="0" i="0" u="none" strike="noStrike" cap="none" normalizeH="0" baseline="0" dirty="0">
                          <a:ln>
                            <a:noFill/>
                          </a:ln>
                          <a:solidFill>
                            <a:schemeClr val="tx1"/>
                          </a:solidFill>
                          <a:effectLst/>
                          <a:latin typeface="+mn-ea"/>
                          <a:ea typeface="+mn-ea"/>
                        </a:rPr>
                        <a:t>T</a:t>
                      </a:r>
                      <a:r>
                        <a:rPr kumimoji="0" lang="zh-CN" altLang="en-US" sz="1800" b="0" i="0" u="none" strike="noStrike" cap="none" normalizeH="0" baseline="0" dirty="0">
                          <a:ln>
                            <a:noFill/>
                          </a:ln>
                          <a:solidFill>
                            <a:schemeClr val="tx1"/>
                          </a:solidFill>
                          <a:effectLst/>
                          <a:latin typeface="+mn-ea"/>
                          <a:ea typeface="+mn-ea"/>
                        </a:rPr>
                        <a:t>的构造函数产生一个元素大小为</a:t>
                      </a:r>
                      <a:r>
                        <a:rPr kumimoji="0" lang="en-US" altLang="zh-CN" sz="1800" b="0" i="0" u="none" strike="noStrike" cap="none" normalizeH="0" baseline="0" dirty="0">
                          <a:ln>
                            <a:noFill/>
                          </a:ln>
                          <a:solidFill>
                            <a:schemeClr val="tx1"/>
                          </a:solidFill>
                          <a:effectLst/>
                          <a:latin typeface="+mn-ea"/>
                          <a:ea typeface="+mn-ea"/>
                        </a:rPr>
                        <a:t>count</a:t>
                      </a:r>
                      <a:r>
                        <a:rPr kumimoji="0" lang="zh-CN" altLang="en-US" sz="1800" b="0" i="0" u="none" strike="noStrike" cap="none" normalizeH="0" baseline="0" dirty="0">
                          <a:ln>
                            <a:noFill/>
                          </a:ln>
                          <a:solidFill>
                            <a:schemeClr val="tx1"/>
                          </a:solidFill>
                          <a:effectLst/>
                          <a:latin typeface="+mn-ea"/>
                          <a:ea typeface="+mn-ea"/>
                        </a:rPr>
                        <a:t>的</a:t>
                      </a:r>
                      <a:r>
                        <a:rPr kumimoji="0" lang="en-US" altLang="zh-CN" sz="1800" b="0" i="0" u="none" strike="noStrike" cap="none" normalizeH="0" baseline="0" dirty="0">
                          <a:ln>
                            <a:noFill/>
                          </a:ln>
                          <a:solidFill>
                            <a:schemeClr val="tx1"/>
                          </a:solidFill>
                          <a:effectLst/>
                          <a:latin typeface="+mn-ea"/>
                          <a:ea typeface="+mn-ea"/>
                        </a:rPr>
                        <a:t>list</a:t>
                      </a:r>
                      <a:endParaRPr kumimoji="0" lang="zh-CN" altLang="en-US"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2"/>
                  </a:ext>
                </a:extLst>
              </a:tr>
              <a:tr h="42824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list&lt;T&gt; l(count, value)</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产生一个元素大小为</a:t>
                      </a:r>
                      <a:r>
                        <a:rPr kumimoji="0" lang="en-US" altLang="zh-CN" sz="1800" b="0" i="0" u="none" strike="noStrike" cap="none" normalizeH="0" baseline="0" dirty="0">
                          <a:ln>
                            <a:noFill/>
                          </a:ln>
                          <a:solidFill>
                            <a:schemeClr val="tx1"/>
                          </a:solidFill>
                          <a:effectLst/>
                          <a:latin typeface="+mn-ea"/>
                          <a:ea typeface="+mn-ea"/>
                        </a:rPr>
                        <a:t>count</a:t>
                      </a:r>
                      <a:r>
                        <a:rPr kumimoji="0" lang="zh-CN" altLang="en-US" sz="1800" b="0" i="0" u="none" strike="noStrike" cap="none" normalizeH="0" baseline="0" dirty="0">
                          <a:ln>
                            <a:noFill/>
                          </a:ln>
                          <a:solidFill>
                            <a:schemeClr val="tx1"/>
                          </a:solidFill>
                          <a:effectLst/>
                          <a:latin typeface="+mn-ea"/>
                          <a:ea typeface="+mn-ea"/>
                        </a:rPr>
                        <a:t>的</a:t>
                      </a:r>
                      <a:r>
                        <a:rPr kumimoji="0" lang="en-US" altLang="zh-CN" sz="1800" b="0" i="0" u="none" strike="noStrike" cap="none" normalizeH="0" baseline="0" dirty="0">
                          <a:ln>
                            <a:noFill/>
                          </a:ln>
                          <a:solidFill>
                            <a:schemeClr val="tx1"/>
                          </a:solidFill>
                          <a:effectLst/>
                          <a:latin typeface="+mn-ea"/>
                          <a:ea typeface="+mn-ea"/>
                        </a:rPr>
                        <a:t>list</a:t>
                      </a:r>
                      <a:r>
                        <a:rPr kumimoji="0" lang="zh-CN" altLang="en-US" sz="1800" b="0" i="0" u="none" strike="noStrike" cap="none" normalizeH="0" baseline="0" dirty="0">
                          <a:ln>
                            <a:noFill/>
                          </a:ln>
                          <a:solidFill>
                            <a:schemeClr val="tx1"/>
                          </a:solidFill>
                          <a:effectLst/>
                          <a:latin typeface="+mn-ea"/>
                          <a:ea typeface="+mn-ea"/>
                        </a:rPr>
                        <a:t>，每个元素值均为</a:t>
                      </a:r>
                      <a:r>
                        <a:rPr kumimoji="0" lang="en-US" altLang="zh-CN" sz="1800" b="0" i="0" u="none" strike="noStrike" cap="none" normalizeH="0" baseline="0" dirty="0">
                          <a:ln>
                            <a:noFill/>
                          </a:ln>
                          <a:solidFill>
                            <a:schemeClr val="tx1"/>
                          </a:solidFill>
                          <a:effectLst/>
                          <a:latin typeface="+mn-ea"/>
                          <a:ea typeface="+mn-ea"/>
                        </a:rPr>
                        <a:t>value</a:t>
                      </a:r>
                      <a:endParaRPr kumimoji="0" lang="zh-CN" altLang="en-US"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3"/>
                  </a:ext>
                </a:extLst>
              </a:tr>
              <a:tr h="42824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list&lt;T&gt; l2(l1)</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产生另一个同类型的副本（拷贝所有元素）</a:t>
                      </a:r>
                    </a:p>
                  </a:txBody>
                  <a:tcPr marL="79200" marR="79200" marT="39600" marB="39600" anchor="ctr" horzOverflow="overflow"/>
                </a:tc>
                <a:extLst>
                  <a:ext uri="{0D108BD9-81ED-4DB2-BD59-A6C34878D82A}">
                    <a16:rowId xmlns:a16="http://schemas.microsoft.com/office/drawing/2014/main" val="10004"/>
                  </a:ext>
                </a:extLst>
              </a:tr>
              <a:tr h="42824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list&lt;T&gt; l(begin, end)</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产生一个以区间</a:t>
                      </a:r>
                      <a:r>
                        <a:rPr kumimoji="0" lang="en-US" altLang="zh-CN" sz="1800" b="0" i="0" u="none" strike="noStrike" cap="none" normalizeH="0" baseline="0" dirty="0">
                          <a:ln>
                            <a:noFill/>
                          </a:ln>
                          <a:solidFill>
                            <a:schemeClr val="tx1"/>
                          </a:solidFill>
                          <a:effectLst/>
                          <a:latin typeface="+mn-ea"/>
                          <a:ea typeface="+mn-ea"/>
                        </a:rPr>
                        <a:t>[begin, end]</a:t>
                      </a:r>
                      <a:r>
                        <a:rPr kumimoji="0" lang="zh-CN" altLang="en-US" sz="1800" b="0" i="0" u="none" strike="noStrike" cap="none" normalizeH="0" baseline="0" dirty="0">
                          <a:ln>
                            <a:noFill/>
                          </a:ln>
                          <a:solidFill>
                            <a:schemeClr val="tx1"/>
                          </a:solidFill>
                          <a:effectLst/>
                          <a:latin typeface="+mn-ea"/>
                          <a:ea typeface="+mn-ea"/>
                        </a:rPr>
                        <a:t>为元素初始值的</a:t>
                      </a:r>
                      <a:r>
                        <a:rPr kumimoji="0" lang="en-US" altLang="zh-CN" sz="1800" b="0" i="0" u="none" strike="noStrike" cap="none" normalizeH="0" baseline="0" dirty="0">
                          <a:ln>
                            <a:noFill/>
                          </a:ln>
                          <a:solidFill>
                            <a:schemeClr val="tx1"/>
                          </a:solidFill>
                          <a:effectLst/>
                          <a:latin typeface="+mn-ea"/>
                          <a:ea typeface="+mn-ea"/>
                        </a:rPr>
                        <a:t>list</a:t>
                      </a:r>
                      <a:endParaRPr kumimoji="0" lang="zh-CN" altLang="en-US"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5"/>
                  </a:ext>
                </a:extLst>
              </a:tr>
            </a:tbl>
          </a:graphicData>
        </a:graphic>
      </p:graphicFrame>
      <p:sp>
        <p:nvSpPr>
          <p:cNvPr id="14" name="右箭头 13"/>
          <p:cNvSpPr/>
          <p:nvPr/>
        </p:nvSpPr>
        <p:spPr>
          <a:xfrm>
            <a:off x="3988384" y="2088185"/>
            <a:ext cx="458374" cy="536854"/>
          </a:xfrm>
          <a:prstGeom prst="rightArrow">
            <a:avLst/>
          </a:prstGeom>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zh-CN" altLang="en-US" sz="1400" dirty="0">
              <a:solidFill>
                <a:srgbClr val="0000FF"/>
              </a:solidFill>
              <a:highlight>
                <a:srgbClr val="FFFFFF"/>
              </a:highlight>
              <a:latin typeface="新宋体" panose="02010609030101010101" pitchFamily="49" charset="-122"/>
              <a:ea typeface="新宋体" panose="02010609030101010101" pitchFamily="49" charset="-122"/>
            </a:endParaRPr>
          </a:p>
        </p:txBody>
      </p:sp>
      <p:sp>
        <p:nvSpPr>
          <p:cNvPr id="15" name="圆角矩形 14"/>
          <p:cNvSpPr/>
          <p:nvPr/>
        </p:nvSpPr>
        <p:spPr bwMode="auto">
          <a:xfrm>
            <a:off x="4679652" y="1662542"/>
            <a:ext cx="972000" cy="288032"/>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500" b="1" dirty="0">
                <a:solidFill>
                  <a:schemeClr val="bg1"/>
                </a:solidFill>
                <a:latin typeface="+mn-ea"/>
                <a:ea typeface="+mn-ea"/>
                <a:cs typeface="宋体" charset="-122"/>
              </a:rPr>
              <a:t>示例</a:t>
            </a:r>
            <a:endParaRPr kumimoji="1" lang="zh-CN" altLang="en-US" sz="1500" b="1" i="0" u="none" strike="noStrike" cap="none" normalizeH="0" baseline="0" dirty="0">
              <a:ln>
                <a:noFill/>
              </a:ln>
              <a:solidFill>
                <a:schemeClr val="bg1"/>
              </a:solidFill>
              <a:effectLst/>
              <a:latin typeface="+mn-ea"/>
              <a:ea typeface="+mn-ea"/>
              <a:cs typeface="宋体" charset="-122"/>
            </a:endParaRPr>
          </a:p>
        </p:txBody>
      </p:sp>
    </p:spTree>
    <p:extLst>
      <p:ext uri="{BB962C8B-B14F-4D97-AF65-F5344CB8AC3E}">
        <p14:creationId xmlns:p14="http://schemas.microsoft.com/office/powerpoint/2010/main" val="1563514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9"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——list</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24</a:t>
            </a:fld>
            <a:endParaRPr lang="en-GB" altLang="zh-CN">
              <a:solidFill>
                <a:srgbClr val="000000"/>
              </a:solidFill>
            </a:endParaRPr>
          </a:p>
        </p:txBody>
      </p:sp>
      <p:sp>
        <p:nvSpPr>
          <p:cNvPr id="7" name="文本框 6"/>
          <p:cNvSpPr txBox="1"/>
          <p:nvPr/>
        </p:nvSpPr>
        <p:spPr>
          <a:xfrm>
            <a:off x="609759" y="1020582"/>
            <a:ext cx="1107996" cy="461665"/>
          </a:xfrm>
          <a:prstGeom prst="rect">
            <a:avLst/>
          </a:prstGeom>
          <a:noFill/>
        </p:spPr>
        <p:txBody>
          <a:bodyPr wrap="none" rtlCol="0">
            <a:spAutoFit/>
          </a:bodyPr>
          <a:lstStyle/>
          <a:p>
            <a:r>
              <a:rPr lang="zh-CN" altLang="en-US" sz="2400" b="1" dirty="0">
                <a:latin typeface="+mn-ea"/>
                <a:ea typeface="+mn-ea"/>
              </a:rPr>
              <a:t>迭代器</a:t>
            </a:r>
          </a:p>
        </p:txBody>
      </p:sp>
      <p:sp>
        <p:nvSpPr>
          <p:cNvPr id="5" name="文本框 4"/>
          <p:cNvSpPr txBox="1"/>
          <p:nvPr/>
        </p:nvSpPr>
        <p:spPr>
          <a:xfrm>
            <a:off x="642516" y="1551274"/>
            <a:ext cx="3485954" cy="507831"/>
          </a:xfrm>
          <a:prstGeom prst="rect">
            <a:avLst/>
          </a:prstGeom>
          <a:solidFill>
            <a:schemeClr val="bg1">
              <a:lumMod val="95000"/>
            </a:schemeClr>
          </a:solidFill>
        </p:spPr>
        <p:txBody>
          <a:bodyPr wrap="square">
            <a:spAutoFit/>
          </a:bodyPr>
          <a:lstStyle>
            <a:defPPr>
              <a:defRPr lang="zh-CN"/>
            </a:defPPr>
            <a:lvl1pPr>
              <a:lnSpc>
                <a:spcPct val="150000"/>
              </a:lnSpc>
              <a:defRPr>
                <a:latin typeface="+mn-ea"/>
                <a:ea typeface="+mn-ea"/>
              </a:defRPr>
            </a:lvl1pPr>
          </a:lstStyle>
          <a:p>
            <a:r>
              <a:rPr lang="en-US" altLang="zh-CN" dirty="0"/>
              <a:t>std::list&lt;T&gt;::</a:t>
            </a:r>
            <a:r>
              <a:rPr lang="en-US" altLang="zh-CN" dirty="0">
                <a:solidFill>
                  <a:srgbClr val="0000FF"/>
                </a:solidFill>
              </a:rPr>
              <a:t>iterator</a:t>
            </a:r>
            <a:r>
              <a:rPr lang="en-US" altLang="zh-CN" dirty="0"/>
              <a:t> </a:t>
            </a:r>
            <a:r>
              <a:rPr lang="zh-CN" altLang="en-US" dirty="0"/>
              <a:t>变量名</a:t>
            </a:r>
            <a:r>
              <a:rPr lang="en-US" altLang="zh-CN" dirty="0"/>
              <a:t>;</a:t>
            </a:r>
            <a:endParaRPr lang="zh-CN"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2638324490"/>
              </p:ext>
            </p:extLst>
          </p:nvPr>
        </p:nvGraphicFramePr>
        <p:xfrm>
          <a:off x="642516" y="2185889"/>
          <a:ext cx="9649072" cy="2540049"/>
        </p:xfrm>
        <a:graphic>
          <a:graphicData uri="http://schemas.openxmlformats.org/drawingml/2006/table">
            <a:tbl>
              <a:tblPr firstRow="1" bandRow="1">
                <a:tableStyleId>{00A15C55-8517-42AA-B614-E9B94910E393}</a:tableStyleId>
              </a:tblPr>
              <a:tblGrid>
                <a:gridCol w="1854671">
                  <a:extLst>
                    <a:ext uri="{9D8B030D-6E8A-4147-A177-3AD203B41FA5}">
                      <a16:colId xmlns:a16="http://schemas.microsoft.com/office/drawing/2014/main" val="20000"/>
                    </a:ext>
                  </a:extLst>
                </a:gridCol>
                <a:gridCol w="7794401">
                  <a:extLst>
                    <a:ext uri="{9D8B030D-6E8A-4147-A177-3AD203B41FA5}">
                      <a16:colId xmlns:a16="http://schemas.microsoft.com/office/drawing/2014/main" val="20001"/>
                    </a:ext>
                  </a:extLst>
                </a:gridCol>
              </a:tblGrid>
              <a:tr h="508336">
                <a:tc gridSpan="2">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altLang="zh-CN" sz="2400" b="1" i="0" u="none" strike="noStrike" cap="none" normalizeH="0" baseline="0" dirty="0">
                          <a:ln>
                            <a:noFill/>
                          </a:ln>
                          <a:solidFill>
                            <a:schemeClr val="bg1"/>
                          </a:solidFill>
                          <a:effectLst/>
                          <a:latin typeface="+mn-ea"/>
                          <a:ea typeface="+mn-ea"/>
                        </a:rPr>
                        <a:t>list</a:t>
                      </a:r>
                      <a:r>
                        <a:rPr kumimoji="0" lang="zh-CN" altLang="en-US" sz="2400" b="0" i="0" u="none" strike="noStrike" cap="none" normalizeH="0" baseline="0" dirty="0">
                          <a:ln>
                            <a:noFill/>
                          </a:ln>
                          <a:solidFill>
                            <a:schemeClr val="bg1"/>
                          </a:solidFill>
                          <a:effectLst/>
                          <a:latin typeface="+mn-ea"/>
                          <a:ea typeface="+mn-ea"/>
                        </a:rPr>
                        <a:t>迭代器</a:t>
                      </a:r>
                      <a:endParaRPr kumimoji="0" lang="en-US" altLang="zh-CN" sz="2400" b="0" i="0" u="none" strike="noStrike" cap="none" normalizeH="0" baseline="0" dirty="0">
                        <a:ln>
                          <a:noFill/>
                        </a:ln>
                        <a:solidFill>
                          <a:schemeClr val="bg1"/>
                        </a:solidFill>
                        <a:effectLst/>
                        <a:latin typeface="+mn-ea"/>
                        <a:ea typeface="+mn-ea"/>
                      </a:endParaRPr>
                    </a:p>
                  </a:txBody>
                  <a:tcPr anchor="ctr"/>
                </a:tc>
                <a:tc hMerge="1">
                  <a:txBody>
                    <a:bodyPr/>
                    <a:lstStyle/>
                    <a:p>
                      <a:endParaRPr lang="zh-CN" altLang="en-US" dirty="0"/>
                    </a:p>
                  </a:txBody>
                  <a:tcPr/>
                </a:tc>
                <a:extLst>
                  <a:ext uri="{0D108BD9-81ED-4DB2-BD59-A6C34878D82A}">
                    <a16:rowId xmlns:a16="http://schemas.microsoft.com/office/drawing/2014/main" val="10000"/>
                  </a:ext>
                </a:extLst>
              </a:tr>
              <a:tr h="112955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begin()</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如果容器中存在元素，指向第一个元素；</a:t>
                      </a:r>
                      <a:endParaRPr kumimoji="0" lang="en-US" altLang="zh-CN" sz="1800" b="0" i="0" u="none" strike="noStrike" cap="none" normalizeH="0" baseline="0" dirty="0">
                        <a:ln>
                          <a:noFill/>
                        </a:ln>
                        <a:solidFill>
                          <a:schemeClr val="tx1"/>
                        </a:solidFill>
                        <a:effectLst/>
                        <a:latin typeface="+mn-ea"/>
                        <a:ea typeface="+mn-ea"/>
                      </a:endParaRPr>
                    </a:p>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若</a:t>
                      </a:r>
                      <a:r>
                        <a:rPr kumimoji="0" lang="en-US" altLang="zh-CN" sz="1800" b="0" i="0" u="none" strike="noStrike" cap="none" normalizeH="0" baseline="0" dirty="0">
                          <a:ln>
                            <a:noFill/>
                          </a:ln>
                          <a:solidFill>
                            <a:schemeClr val="tx1"/>
                          </a:solidFill>
                          <a:effectLst/>
                          <a:latin typeface="+mn-ea"/>
                          <a:ea typeface="+mn-ea"/>
                        </a:rPr>
                        <a:t>list</a:t>
                      </a:r>
                      <a:r>
                        <a:rPr kumimoji="0" lang="zh-CN" altLang="en-US" sz="1800" b="0" i="0" u="none" strike="noStrike" cap="none" normalizeH="0" baseline="0" dirty="0">
                          <a:ln>
                            <a:noFill/>
                          </a:ln>
                          <a:solidFill>
                            <a:schemeClr val="tx1"/>
                          </a:solidFill>
                          <a:effectLst/>
                          <a:latin typeface="+mn-ea"/>
                          <a:ea typeface="+mn-ea"/>
                        </a:rPr>
                        <a:t>为空，则返回的迭代器将等于</a:t>
                      </a:r>
                      <a:r>
                        <a:rPr kumimoji="0" lang="en-US" altLang="zh-CN" sz="1800" b="0" i="0" u="none" strike="noStrike" cap="none" normalizeH="0" baseline="0" dirty="0">
                          <a:ln>
                            <a:noFill/>
                          </a:ln>
                          <a:solidFill>
                            <a:schemeClr val="tx1"/>
                          </a:solidFill>
                          <a:effectLst/>
                          <a:latin typeface="+mn-ea"/>
                          <a:ea typeface="+mn-ea"/>
                        </a:rPr>
                        <a:t>end()</a:t>
                      </a:r>
                      <a:endParaRPr kumimoji="0" lang="zh-CN" altLang="en-US"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1"/>
                  </a:ext>
                </a:extLst>
              </a:tr>
              <a:tr h="789745">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end()</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返回指向</a:t>
                      </a:r>
                      <a:r>
                        <a:rPr kumimoji="0" lang="en-US" altLang="zh-CN" sz="1800" b="0" i="0" u="none" strike="noStrike" cap="none" normalizeH="0" baseline="0" dirty="0">
                          <a:ln>
                            <a:noFill/>
                          </a:ln>
                          <a:solidFill>
                            <a:schemeClr val="tx1"/>
                          </a:solidFill>
                          <a:effectLst/>
                          <a:latin typeface="+mn-ea"/>
                          <a:ea typeface="+mn-ea"/>
                        </a:rPr>
                        <a:t>list</a:t>
                      </a:r>
                      <a:r>
                        <a:rPr kumimoji="0" lang="zh-CN" altLang="en-US" sz="1800" b="0" i="0" u="none" strike="noStrike" cap="none" normalizeH="0" baseline="0" dirty="0">
                          <a:ln>
                            <a:noFill/>
                          </a:ln>
                          <a:solidFill>
                            <a:schemeClr val="tx1"/>
                          </a:solidFill>
                          <a:effectLst/>
                          <a:latin typeface="+mn-ea"/>
                          <a:ea typeface="+mn-ea"/>
                        </a:rPr>
                        <a:t>末元素后一元素的迭代器</a:t>
                      </a:r>
                      <a:endParaRPr kumimoji="0" lang="en-US" altLang="zh-CN" sz="1800" b="0" i="0" u="none" strike="noStrike" cap="none" normalizeH="0" baseline="0" dirty="0">
                        <a:ln>
                          <a:noFill/>
                        </a:ln>
                        <a:solidFill>
                          <a:schemeClr val="tx1"/>
                        </a:solidFill>
                        <a:effectLst/>
                        <a:latin typeface="+mn-ea"/>
                        <a:ea typeface="+mn-ea"/>
                      </a:endParaRPr>
                    </a:p>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此元素表现为占位符；试图访问它导致未定义行为</a:t>
                      </a:r>
                      <a:endParaRPr kumimoji="0" lang="en-US" altLang="zh-CN"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2"/>
                  </a:ext>
                </a:extLst>
              </a:tr>
            </a:tbl>
          </a:graphicData>
        </a:graphic>
      </p:graphicFrame>
      <p:pic>
        <p:nvPicPr>
          <p:cNvPr id="8196" name="Picture 4" descr="C:\Users\h00376452\AppData\Roaming\eSpace_Desktop\UserData\h00376452\imagefiles\F86DFF8E-CCBE-46EF-9082-DABEC32D3B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187" y="4852722"/>
            <a:ext cx="5095875" cy="125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16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——list</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25</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元素操作</a:t>
            </a:r>
          </a:p>
        </p:txBody>
      </p:sp>
      <p:graphicFrame>
        <p:nvGraphicFramePr>
          <p:cNvPr id="13" name="表格 12"/>
          <p:cNvGraphicFramePr>
            <a:graphicFrameLocks noGrp="1"/>
          </p:cNvGraphicFramePr>
          <p:nvPr>
            <p:extLst>
              <p:ext uri="{D42A27DB-BD31-4B8C-83A1-F6EECF244321}">
                <p14:modId xmlns:p14="http://schemas.microsoft.com/office/powerpoint/2010/main" val="2237096102"/>
              </p:ext>
            </p:extLst>
          </p:nvPr>
        </p:nvGraphicFramePr>
        <p:xfrm>
          <a:off x="696987" y="1499834"/>
          <a:ext cx="9007156" cy="4294237"/>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531885">
                <a:tc gridSpan="2">
                  <a:txBody>
                    <a:bodyPr/>
                    <a:lstStyle/>
                    <a:p>
                      <a:pPr algn="ctr"/>
                      <a:r>
                        <a:rPr lang="zh-CN" altLang="en-US" sz="2400" dirty="0"/>
                        <a:t>元素操作</a:t>
                      </a:r>
                    </a:p>
                  </a:txBody>
                  <a:tcPr/>
                </a:tc>
                <a:tc hMerge="1">
                  <a:txBody>
                    <a:bodyPr/>
                    <a:lstStyle/>
                    <a:p>
                      <a:endParaRPr lang="zh-CN" altLang="en-US" dirty="0"/>
                    </a:p>
                  </a:txBody>
                  <a:tcPr/>
                </a:tc>
                <a:extLst>
                  <a:ext uri="{0D108BD9-81ED-4DB2-BD59-A6C34878D82A}">
                    <a16:rowId xmlns:a16="http://schemas.microsoft.com/office/drawing/2014/main" val="10000"/>
                  </a:ext>
                </a:extLst>
              </a:tr>
              <a:tr h="478696">
                <a:tc>
                  <a:txBody>
                    <a:bodyPr/>
                    <a:lstStyle/>
                    <a:p>
                      <a:r>
                        <a:rPr lang="en-US" altLang="zh-CN" dirty="0" err="1">
                          <a:latin typeface="Calibri" panose="020F0502020204030204" pitchFamily="34" charset="0"/>
                          <a:ea typeface="+mn-ea"/>
                          <a:cs typeface="Calibri" panose="020F0502020204030204" pitchFamily="34" charset="0"/>
                        </a:rPr>
                        <a:t>push_front</a:t>
                      </a:r>
                      <a:r>
                        <a:rPr lang="en-US" altLang="zh-CN" dirty="0">
                          <a:latin typeface="Calibri" panose="020F0502020204030204" pitchFamily="34" charset="0"/>
                          <a:ea typeface="+mn-ea"/>
                          <a:cs typeface="Calibri" panose="020F0502020204030204" pitchFamily="34" charset="0"/>
                        </a:rPr>
                        <a:t>(value)</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在</a:t>
                      </a:r>
                      <a:r>
                        <a:rPr lang="en-US" altLang="zh-CN" sz="2000" dirty="0">
                          <a:latin typeface="+mn-ea"/>
                          <a:ea typeface="+mn-ea"/>
                        </a:rPr>
                        <a:t>list</a:t>
                      </a:r>
                      <a:r>
                        <a:rPr lang="zh-CN" altLang="en-US" sz="2000" dirty="0">
                          <a:latin typeface="+mn-ea"/>
                          <a:ea typeface="+mn-ea"/>
                        </a:rPr>
                        <a:t>首部添加元素</a:t>
                      </a:r>
                    </a:p>
                  </a:txBody>
                  <a:tcPr/>
                </a:tc>
                <a:extLst>
                  <a:ext uri="{0D108BD9-81ED-4DB2-BD59-A6C34878D82A}">
                    <a16:rowId xmlns:a16="http://schemas.microsoft.com/office/drawing/2014/main" val="10001"/>
                  </a:ext>
                </a:extLst>
              </a:tr>
              <a:tr h="478696">
                <a:tc>
                  <a:txBody>
                    <a:bodyPr/>
                    <a:lstStyle/>
                    <a:p>
                      <a:r>
                        <a:rPr lang="en-US" altLang="zh-CN" dirty="0" err="1">
                          <a:latin typeface="Calibri" panose="020F0502020204030204" pitchFamily="34" charset="0"/>
                          <a:ea typeface="+mn-ea"/>
                          <a:cs typeface="Calibri" panose="020F0502020204030204" pitchFamily="34" charset="0"/>
                        </a:rPr>
                        <a:t>push_back</a:t>
                      </a:r>
                      <a:r>
                        <a:rPr lang="en-US" altLang="zh-CN" dirty="0">
                          <a:latin typeface="Calibri" panose="020F0502020204030204" pitchFamily="34" charset="0"/>
                          <a:ea typeface="+mn-ea"/>
                          <a:cs typeface="Calibri" panose="020F0502020204030204" pitchFamily="34" charset="0"/>
                        </a:rPr>
                        <a:t>(value)</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在</a:t>
                      </a:r>
                      <a:r>
                        <a:rPr lang="en-US" altLang="zh-CN" sz="2000" dirty="0">
                          <a:latin typeface="+mn-ea"/>
                          <a:ea typeface="+mn-ea"/>
                        </a:rPr>
                        <a:t>list</a:t>
                      </a:r>
                      <a:r>
                        <a:rPr lang="zh-CN" altLang="en-US" sz="2000" dirty="0">
                          <a:latin typeface="+mn-ea"/>
                          <a:ea typeface="+mn-ea"/>
                        </a:rPr>
                        <a:t>尾部添加元素</a:t>
                      </a:r>
                    </a:p>
                  </a:txBody>
                  <a:tcPr/>
                </a:tc>
                <a:extLst>
                  <a:ext uri="{0D108BD9-81ED-4DB2-BD59-A6C34878D82A}">
                    <a16:rowId xmlns:a16="http://schemas.microsoft.com/office/drawing/2014/main" val="10002"/>
                  </a:ext>
                </a:extLst>
              </a:tr>
              <a:tr h="478696">
                <a:tc>
                  <a:txBody>
                    <a:bodyPr/>
                    <a:lstStyle/>
                    <a:p>
                      <a:r>
                        <a:rPr lang="en-US" altLang="zh-CN" dirty="0" err="1">
                          <a:latin typeface="Calibri" panose="020F0502020204030204" pitchFamily="34" charset="0"/>
                          <a:ea typeface="+mn-ea"/>
                          <a:cs typeface="Calibri" panose="020F0502020204030204" pitchFamily="34" charset="0"/>
                        </a:rPr>
                        <a:t>pop_front</a:t>
                      </a:r>
                      <a:r>
                        <a:rPr lang="en-US" altLang="zh-CN" dirty="0">
                          <a:latin typeface="Calibri" panose="020F0502020204030204" pitchFamily="34" charset="0"/>
                          <a:ea typeface="+mn-ea"/>
                          <a:cs typeface="Calibri" panose="020F0502020204030204" pitchFamily="34" charset="0"/>
                        </a:rPr>
                        <a:t>()</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删除第</a:t>
                      </a:r>
                      <a:r>
                        <a:rPr lang="en-US" altLang="zh-CN" sz="2000" dirty="0">
                          <a:latin typeface="+mn-ea"/>
                          <a:ea typeface="+mn-ea"/>
                        </a:rPr>
                        <a:t>1</a:t>
                      </a:r>
                      <a:r>
                        <a:rPr lang="zh-CN" altLang="en-US" sz="2000" dirty="0">
                          <a:latin typeface="+mn-ea"/>
                          <a:ea typeface="+mn-ea"/>
                        </a:rPr>
                        <a:t>个元素</a:t>
                      </a:r>
                    </a:p>
                  </a:txBody>
                  <a:tcPr/>
                </a:tc>
                <a:extLst>
                  <a:ext uri="{0D108BD9-81ED-4DB2-BD59-A6C34878D82A}">
                    <a16:rowId xmlns:a16="http://schemas.microsoft.com/office/drawing/2014/main" val="10003"/>
                  </a:ext>
                </a:extLst>
              </a:tr>
              <a:tr h="478696">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dirty="0" err="1">
                          <a:latin typeface="Calibri" panose="020F0502020204030204" pitchFamily="34" charset="0"/>
                          <a:ea typeface="+mn-ea"/>
                          <a:cs typeface="Calibri" panose="020F0502020204030204" pitchFamily="34" charset="0"/>
                        </a:rPr>
                        <a:t>pop_back</a:t>
                      </a:r>
                      <a:r>
                        <a:rPr lang="en-US" altLang="zh-CN" dirty="0">
                          <a:latin typeface="Calibri" panose="020F0502020204030204" pitchFamily="34" charset="0"/>
                          <a:ea typeface="+mn-ea"/>
                          <a:cs typeface="Calibri" panose="020F0502020204030204" pitchFamily="34" charset="0"/>
                        </a:rPr>
                        <a:t>()</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删除最后</a:t>
                      </a:r>
                      <a:r>
                        <a:rPr lang="en-US" altLang="zh-CN" sz="2000" dirty="0">
                          <a:latin typeface="+mn-ea"/>
                          <a:ea typeface="+mn-ea"/>
                        </a:rPr>
                        <a:t>1</a:t>
                      </a:r>
                      <a:r>
                        <a:rPr lang="zh-CN" altLang="en-US" sz="2000" dirty="0">
                          <a:latin typeface="+mn-ea"/>
                          <a:ea typeface="+mn-ea"/>
                        </a:rPr>
                        <a:t>个元素</a:t>
                      </a:r>
                    </a:p>
                  </a:txBody>
                  <a:tcPr/>
                </a:tc>
                <a:extLst>
                  <a:ext uri="{0D108BD9-81ED-4DB2-BD59-A6C34878D82A}">
                    <a16:rowId xmlns:a16="http://schemas.microsoft.com/office/drawing/2014/main" val="10004"/>
                  </a:ext>
                </a:extLst>
              </a:tr>
              <a:tr h="478696">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mn-ea"/>
                          <a:cs typeface="Calibri" panose="020F0502020204030204" pitchFamily="34" charset="0"/>
                        </a:rPr>
                        <a:t>insert(pos, value)</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指定</a:t>
                      </a:r>
                      <a:r>
                        <a:rPr lang="en-US" altLang="zh-CN" sz="2000" dirty="0">
                          <a:latin typeface="+mn-ea"/>
                          <a:ea typeface="+mn-ea"/>
                        </a:rPr>
                        <a:t>pos</a:t>
                      </a:r>
                      <a:r>
                        <a:rPr lang="zh-CN" altLang="en-US" sz="2000" dirty="0">
                          <a:latin typeface="+mn-ea"/>
                          <a:ea typeface="+mn-ea"/>
                        </a:rPr>
                        <a:t>位置插入元素</a:t>
                      </a:r>
                    </a:p>
                  </a:txBody>
                  <a:tcPr/>
                </a:tc>
                <a:extLst>
                  <a:ext uri="{0D108BD9-81ED-4DB2-BD59-A6C34878D82A}">
                    <a16:rowId xmlns:a16="http://schemas.microsoft.com/office/drawing/2014/main" val="10005"/>
                  </a:ext>
                </a:extLst>
              </a:tr>
              <a:tr h="478696">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mn-ea"/>
                          <a:cs typeface="Calibri" panose="020F0502020204030204" pitchFamily="34" charset="0"/>
                        </a:rPr>
                        <a:t>insert(pos,</a:t>
                      </a:r>
                      <a:r>
                        <a:rPr lang="en-US" altLang="zh-CN" baseline="0" dirty="0">
                          <a:latin typeface="Calibri" panose="020F0502020204030204" pitchFamily="34" charset="0"/>
                          <a:ea typeface="+mn-ea"/>
                          <a:cs typeface="Calibri" panose="020F0502020204030204" pitchFamily="34" charset="0"/>
                        </a:rPr>
                        <a:t> </a:t>
                      </a:r>
                      <a:r>
                        <a:rPr lang="en-US" altLang="zh-CN" dirty="0">
                          <a:latin typeface="Calibri" panose="020F0502020204030204" pitchFamily="34" charset="0"/>
                          <a:ea typeface="+mn-ea"/>
                          <a:cs typeface="Calibri" panose="020F0502020204030204" pitchFamily="34" charset="0"/>
                        </a:rPr>
                        <a:t>count, value)</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指定</a:t>
                      </a:r>
                      <a:r>
                        <a:rPr lang="en-US" altLang="zh-CN" sz="2000" dirty="0">
                          <a:latin typeface="+mn-ea"/>
                          <a:ea typeface="+mn-ea"/>
                        </a:rPr>
                        <a:t>pos</a:t>
                      </a:r>
                      <a:r>
                        <a:rPr lang="zh-CN" altLang="en-US" sz="2000" dirty="0">
                          <a:latin typeface="+mn-ea"/>
                          <a:ea typeface="+mn-ea"/>
                        </a:rPr>
                        <a:t>位置插入</a:t>
                      </a:r>
                      <a:r>
                        <a:rPr lang="en-US" altLang="zh-CN" sz="2000" dirty="0">
                          <a:latin typeface="+mn-ea"/>
                          <a:ea typeface="+mn-ea"/>
                        </a:rPr>
                        <a:t>count</a:t>
                      </a:r>
                      <a:r>
                        <a:rPr lang="zh-CN" altLang="en-US" sz="2000" dirty="0">
                          <a:latin typeface="+mn-ea"/>
                          <a:ea typeface="+mn-ea"/>
                        </a:rPr>
                        <a:t>个元素</a:t>
                      </a:r>
                    </a:p>
                  </a:txBody>
                  <a:tcPr/>
                </a:tc>
                <a:extLst>
                  <a:ext uri="{0D108BD9-81ED-4DB2-BD59-A6C34878D82A}">
                    <a16:rowId xmlns:a16="http://schemas.microsoft.com/office/drawing/2014/main" val="10006"/>
                  </a:ext>
                </a:extLst>
              </a:tr>
              <a:tr h="478696">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mn-ea"/>
                          <a:cs typeface="Calibri" panose="020F0502020204030204" pitchFamily="34" charset="0"/>
                        </a:rPr>
                        <a:t>erase(pos)</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删除指定位置元素</a:t>
                      </a:r>
                    </a:p>
                  </a:txBody>
                  <a:tcPr/>
                </a:tc>
                <a:extLst>
                  <a:ext uri="{0D108BD9-81ED-4DB2-BD59-A6C34878D82A}">
                    <a16:rowId xmlns:a16="http://schemas.microsoft.com/office/drawing/2014/main" val="10007"/>
                  </a:ext>
                </a:extLst>
              </a:tr>
              <a:tr h="391685">
                <a:tc>
                  <a:txBody>
                    <a:bodyPr/>
                    <a:lstStyle/>
                    <a:p>
                      <a:r>
                        <a:rPr lang="en-US" altLang="zh-CN" dirty="0">
                          <a:latin typeface="Calibri" panose="020F0502020204030204" pitchFamily="34" charset="0"/>
                          <a:ea typeface="+mn-ea"/>
                          <a:cs typeface="Calibri" panose="020F0502020204030204" pitchFamily="34" charset="0"/>
                        </a:rPr>
                        <a:t>clear()</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删除所有元素</a:t>
                      </a:r>
                    </a:p>
                  </a:txBody>
                  <a:tcPr/>
                </a:tc>
                <a:extLst>
                  <a:ext uri="{0D108BD9-81ED-4DB2-BD59-A6C34878D82A}">
                    <a16:rowId xmlns:a16="http://schemas.microsoft.com/office/drawing/2014/main" val="10008"/>
                  </a:ext>
                </a:extLst>
              </a:tr>
            </a:tbl>
          </a:graphicData>
        </a:graphic>
      </p:graphicFrame>
      <p:sp>
        <p:nvSpPr>
          <p:cNvPr id="6" name="矩形 5"/>
          <p:cNvSpPr/>
          <p:nvPr/>
        </p:nvSpPr>
        <p:spPr>
          <a:xfrm>
            <a:off x="696987" y="5794071"/>
            <a:ext cx="6408712" cy="553998"/>
          </a:xfrm>
          <a:prstGeom prst="rect">
            <a:avLst/>
          </a:prstGeom>
        </p:spPr>
        <p:txBody>
          <a:bodyPr wrap="square">
            <a:spAutoFit/>
          </a:bodyPr>
          <a:lstStyle/>
          <a:p>
            <a:pPr>
              <a:lnSpc>
                <a:spcPct val="150000"/>
              </a:lnSpc>
            </a:pPr>
            <a:r>
              <a:rPr lang="zh-CN" altLang="en-US" sz="2000" dirty="0">
                <a:latin typeface="+mn-ea"/>
                <a:ea typeface="+mn-ea"/>
              </a:rPr>
              <a:t>注：</a:t>
            </a:r>
            <a:r>
              <a:rPr lang="en-US" altLang="zh-CN" sz="2000" dirty="0">
                <a:ea typeface="+mn-ea"/>
                <a:cs typeface="Calibri" panose="020F0502020204030204" pitchFamily="34" charset="0"/>
              </a:rPr>
              <a:t>pos</a:t>
            </a:r>
            <a:r>
              <a:rPr lang="zh-CN" altLang="en-US" sz="2000" dirty="0">
                <a:latin typeface="+mn-ea"/>
                <a:ea typeface="+mn-ea"/>
              </a:rPr>
              <a:t>表示指向容器中元素的迭代器</a:t>
            </a:r>
          </a:p>
        </p:txBody>
      </p:sp>
    </p:spTree>
    <p:extLst>
      <p:ext uri="{BB962C8B-B14F-4D97-AF65-F5344CB8AC3E}">
        <p14:creationId xmlns:p14="http://schemas.microsoft.com/office/powerpoint/2010/main" val="370588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——list</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26</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元素访问</a:t>
            </a:r>
          </a:p>
        </p:txBody>
      </p:sp>
      <p:graphicFrame>
        <p:nvGraphicFramePr>
          <p:cNvPr id="19" name="表格 18"/>
          <p:cNvGraphicFramePr>
            <a:graphicFrameLocks noGrp="1"/>
          </p:cNvGraphicFramePr>
          <p:nvPr>
            <p:extLst>
              <p:ext uri="{D42A27DB-BD31-4B8C-83A1-F6EECF244321}">
                <p14:modId xmlns:p14="http://schemas.microsoft.com/office/powerpoint/2010/main" val="1599663153"/>
              </p:ext>
            </p:extLst>
          </p:nvPr>
        </p:nvGraphicFramePr>
        <p:xfrm>
          <a:off x="1057027" y="1702530"/>
          <a:ext cx="9007156" cy="1564544"/>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558766">
                <a:tc gridSpan="2">
                  <a:txBody>
                    <a:bodyPr/>
                    <a:lstStyle/>
                    <a:p>
                      <a:pPr algn="ctr"/>
                      <a:r>
                        <a:rPr lang="zh-CN" altLang="en-US" sz="2400" dirty="0"/>
                        <a:t>元素访问</a:t>
                      </a:r>
                    </a:p>
                  </a:txBody>
                  <a:tcPr/>
                </a:tc>
                <a:tc hMerge="1">
                  <a:txBody>
                    <a:bodyPr/>
                    <a:lstStyle/>
                    <a:p>
                      <a:endParaRPr lang="zh-CN" altLang="en-US" dirty="0"/>
                    </a:p>
                  </a:txBody>
                  <a:tcPr/>
                </a:tc>
                <a:extLst>
                  <a:ext uri="{0D108BD9-81ED-4DB2-BD59-A6C34878D82A}">
                    <a16:rowId xmlns:a16="http://schemas.microsoft.com/office/drawing/2014/main" val="10000"/>
                  </a:ext>
                </a:extLst>
              </a:tr>
              <a:tr h="502889">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mn-ea"/>
                          <a:cs typeface="Calibri" panose="020F0502020204030204" pitchFamily="34" charset="0"/>
                        </a:rPr>
                        <a:t>front()</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访问第</a:t>
                      </a:r>
                      <a:r>
                        <a:rPr lang="en-US" altLang="zh-CN" sz="2000" dirty="0">
                          <a:latin typeface="+mn-ea"/>
                          <a:ea typeface="+mn-ea"/>
                        </a:rPr>
                        <a:t>1</a:t>
                      </a:r>
                      <a:r>
                        <a:rPr lang="zh-CN" altLang="en-US" sz="2000" dirty="0">
                          <a:latin typeface="+mn-ea"/>
                          <a:ea typeface="+mn-ea"/>
                        </a:rPr>
                        <a:t>个元素</a:t>
                      </a:r>
                    </a:p>
                  </a:txBody>
                  <a:tcPr/>
                </a:tc>
                <a:extLst>
                  <a:ext uri="{0D108BD9-81ED-4DB2-BD59-A6C34878D82A}">
                    <a16:rowId xmlns:a16="http://schemas.microsoft.com/office/drawing/2014/main" val="10001"/>
                  </a:ext>
                </a:extLst>
              </a:tr>
              <a:tr h="502889">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mn-ea"/>
                          <a:cs typeface="Calibri" panose="020F0502020204030204" pitchFamily="34" charset="0"/>
                        </a:rPr>
                        <a:t>back()</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访问最后一个元素</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4122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序列式容器</a:t>
            </a:r>
            <a:r>
              <a:rPr lang="en-US" altLang="zh-CN" sz="4000" dirty="0">
                <a:solidFill>
                  <a:srgbClr val="FF0000"/>
                </a:solidFill>
                <a:latin typeface="微软雅黑" panose="020B0503020204020204" pitchFamily="34" charset="-122"/>
                <a:ea typeface="微软雅黑" panose="020B0503020204020204" pitchFamily="34" charset="-122"/>
              </a:rPr>
              <a:t>——list</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27</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元素容量</a:t>
            </a:r>
          </a:p>
        </p:txBody>
      </p:sp>
      <p:graphicFrame>
        <p:nvGraphicFramePr>
          <p:cNvPr id="19" name="表格 18"/>
          <p:cNvGraphicFramePr>
            <a:graphicFrameLocks noGrp="1"/>
          </p:cNvGraphicFramePr>
          <p:nvPr>
            <p:extLst>
              <p:ext uri="{D42A27DB-BD31-4B8C-83A1-F6EECF244321}">
                <p14:modId xmlns:p14="http://schemas.microsoft.com/office/powerpoint/2010/main" val="1343769930"/>
              </p:ext>
            </p:extLst>
          </p:nvPr>
        </p:nvGraphicFramePr>
        <p:xfrm>
          <a:off x="1057027" y="1702530"/>
          <a:ext cx="9007156" cy="1564544"/>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558766">
                <a:tc gridSpan="2">
                  <a:txBody>
                    <a:bodyPr/>
                    <a:lstStyle/>
                    <a:p>
                      <a:pPr algn="ctr"/>
                      <a:r>
                        <a:rPr lang="zh-CN" altLang="en-US" sz="2400" b="1" dirty="0">
                          <a:latin typeface="+mn-ea"/>
                          <a:ea typeface="+mn-ea"/>
                        </a:rPr>
                        <a:t>元素容量</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10000"/>
                  </a:ext>
                </a:extLst>
              </a:tr>
              <a:tr h="502889">
                <a:tc>
                  <a:txBody>
                    <a:bodyPr/>
                    <a:lstStyle/>
                    <a:p>
                      <a:r>
                        <a:rPr lang="en-US" altLang="zh-CN" dirty="0">
                          <a:latin typeface="Calibri" panose="020F0502020204030204" pitchFamily="34" charset="0"/>
                          <a:ea typeface="+mn-ea"/>
                          <a:cs typeface="Calibri" panose="020F0502020204030204" pitchFamily="34" charset="0"/>
                        </a:rPr>
                        <a:t>empty()</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判断容器中是否无元素</a:t>
                      </a:r>
                    </a:p>
                  </a:txBody>
                  <a:tcPr/>
                </a:tc>
                <a:extLst>
                  <a:ext uri="{0D108BD9-81ED-4DB2-BD59-A6C34878D82A}">
                    <a16:rowId xmlns:a16="http://schemas.microsoft.com/office/drawing/2014/main" val="10001"/>
                  </a:ext>
                </a:extLst>
              </a:tr>
              <a:tr h="502889">
                <a:tc>
                  <a:txBody>
                    <a:bodyPr/>
                    <a:lstStyle/>
                    <a:p>
                      <a:r>
                        <a:rPr lang="en-US" altLang="zh-CN" dirty="0">
                          <a:latin typeface="Calibri" panose="020F0502020204030204" pitchFamily="34" charset="0"/>
                          <a:ea typeface="+mn-ea"/>
                          <a:cs typeface="Calibri" panose="020F0502020204030204" pitchFamily="34" charset="0"/>
                        </a:rPr>
                        <a:t>size()</a:t>
                      </a:r>
                      <a:endParaRPr lang="zh-CN" altLang="en-US" dirty="0">
                        <a:latin typeface="Calibri" panose="020F0502020204030204" pitchFamily="34" charset="0"/>
                        <a:ea typeface="+mn-ea"/>
                        <a:cs typeface="Calibri" panose="020F0502020204030204" pitchFamily="34" charset="0"/>
                      </a:endParaRPr>
                    </a:p>
                  </a:txBody>
                  <a:tcPr/>
                </a:tc>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2000" dirty="0">
                          <a:latin typeface="+mn-ea"/>
                          <a:ea typeface="+mn-ea"/>
                        </a:rPr>
                        <a:t>获取元素中元素</a:t>
                      </a:r>
                      <a:r>
                        <a:rPr lang="zh-CN" altLang="en-US" sz="2000" dirty="0">
                          <a:solidFill>
                            <a:srgbClr val="FF0000"/>
                          </a:solidFill>
                          <a:latin typeface="+mn-ea"/>
                          <a:ea typeface="+mn-ea"/>
                        </a:rPr>
                        <a:t>个数</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68863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lide Number"/>
          <p:cNvSpPr txBox="1">
            <a:spLocks noGrp="1"/>
          </p:cNvSpPr>
          <p:nvPr>
            <p:ph type="sldNum" sz="quarter" idx="2"/>
          </p:nvPr>
        </p:nvSpPr>
        <p:spPr>
          <a:xfrm>
            <a:off x="734478" y="6404289"/>
            <a:ext cx="127030" cy="1270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
        <p:nvSpPr>
          <p:cNvPr id="833" name="Rectangle 2"/>
          <p:cNvSpPr txBox="1">
            <a:spLocks noGrp="1"/>
          </p:cNvSpPr>
          <p:nvPr>
            <p:ph type="title"/>
          </p:nvPr>
        </p:nvSpPr>
        <p:spPr>
          <a:prstGeom prst="rect">
            <a:avLst/>
          </a:prstGeom>
        </p:spPr>
        <p:txBody>
          <a:bodyPr>
            <a:normAutofit fontScale="90000"/>
          </a:bodyPr>
          <a:lstStyle>
            <a:lvl1pPr>
              <a:defRPr>
                <a:latin typeface="Microsoft YaHei"/>
                <a:ea typeface="Microsoft YaHei"/>
                <a:cs typeface="Microsoft YaHei"/>
                <a:sym typeface="Microsoft YaHei"/>
              </a:defRPr>
            </a:lvl1pPr>
          </a:lstStyle>
          <a:p>
            <a:r>
              <a:rPr lang="zh-CN" altLang="en-US" dirty="0"/>
              <a:t>练习时间</a:t>
            </a:r>
            <a:endParaRPr dirty="0"/>
          </a:p>
        </p:txBody>
      </p:sp>
    </p:spTree>
    <p:extLst>
      <p:ext uri="{BB962C8B-B14F-4D97-AF65-F5344CB8AC3E}">
        <p14:creationId xmlns:p14="http://schemas.microsoft.com/office/powerpoint/2010/main" val="322747369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练习</a:t>
            </a:r>
          </a:p>
        </p:txBody>
      </p:sp>
      <p:sp>
        <p:nvSpPr>
          <p:cNvPr id="5" name="内容占位符 4"/>
          <p:cNvSpPr>
            <a:spLocks noGrp="1"/>
          </p:cNvSpPr>
          <p:nvPr>
            <p:ph idx="1"/>
          </p:nvPr>
        </p:nvSpPr>
        <p:spPr/>
        <p:txBody>
          <a:bodyPr/>
          <a:lstStyle/>
          <a:p>
            <a:pPr marL="0" indent="0">
              <a:buNone/>
            </a:pPr>
            <a:r>
              <a:rPr lang="en-US" altLang="zh-CN" dirty="0" err="1"/>
              <a:t>std</a:t>
            </a:r>
            <a:r>
              <a:rPr lang="en-US" altLang="zh-CN" dirty="0"/>
              <a:t>::vector&lt;</a:t>
            </a:r>
            <a:r>
              <a:rPr lang="en-US" altLang="zh-CN" dirty="0" err="1"/>
              <a:t>int</a:t>
            </a:r>
            <a:r>
              <a:rPr lang="en-US" altLang="zh-CN" dirty="0"/>
              <a:t>&gt; sample{1, 2, 3, 4, 5, 6, 7, 8, 9, 10};</a:t>
            </a:r>
          </a:p>
          <a:p>
            <a:r>
              <a:rPr lang="zh-CN" altLang="en-US" dirty="0"/>
              <a:t>将</a:t>
            </a:r>
            <a:r>
              <a:rPr lang="en-US" altLang="zh-CN" dirty="0"/>
              <a:t>sample</a:t>
            </a:r>
            <a:r>
              <a:rPr lang="zh-CN" altLang="en-US" dirty="0"/>
              <a:t>中的偶数从</a:t>
            </a:r>
            <a:r>
              <a:rPr lang="en-US" altLang="zh-CN" dirty="0"/>
              <a:t>vector</a:t>
            </a:r>
            <a:r>
              <a:rPr lang="zh-CN" altLang="en-US" dirty="0"/>
              <a:t>中删除</a:t>
            </a:r>
            <a:endParaRPr lang="en-US" altLang="zh-CN" dirty="0"/>
          </a:p>
          <a:p>
            <a:r>
              <a:rPr lang="zh-CN" altLang="en-US" dirty="0"/>
              <a:t>将删除后的</a:t>
            </a:r>
            <a:r>
              <a:rPr lang="en-US" altLang="zh-CN" dirty="0"/>
              <a:t>sample</a:t>
            </a:r>
            <a:r>
              <a:rPr lang="zh-CN" altLang="en-US" dirty="0"/>
              <a:t>打印出来</a:t>
            </a:r>
            <a:endParaRPr lang="en-US" altLang="zh-CN" dirty="0"/>
          </a:p>
          <a:p>
            <a:r>
              <a:rPr lang="zh-CN" altLang="en-US" dirty="0"/>
              <a:t>使用</a:t>
            </a:r>
            <a:r>
              <a:rPr lang="en-US" altLang="zh-CN" dirty="0"/>
              <a:t>list</a:t>
            </a:r>
            <a:r>
              <a:rPr lang="zh-CN" altLang="en-US" dirty="0"/>
              <a:t>再做一遍</a:t>
            </a:r>
            <a:endParaRPr lang="en-US" altLang="zh-CN" dirty="0"/>
          </a:p>
          <a:p>
            <a:endParaRPr lang="en-US" altLang="zh-CN" dirty="0"/>
          </a:p>
          <a:p>
            <a:r>
              <a:rPr lang="en-US" altLang="zh-CN" dirty="0"/>
              <a:t>*</a:t>
            </a:r>
            <a:r>
              <a:rPr lang="zh-CN" altLang="en-US" dirty="0"/>
              <a:t>将删除后的</a:t>
            </a:r>
            <a:r>
              <a:rPr lang="en-US" altLang="zh-CN" dirty="0"/>
              <a:t>vector</a:t>
            </a:r>
            <a:r>
              <a:rPr lang="zh-CN" altLang="en-US" dirty="0"/>
              <a:t>倒序存入相同类型的</a:t>
            </a:r>
            <a:r>
              <a:rPr lang="en-US" altLang="zh-CN" dirty="0"/>
              <a:t>sample2</a:t>
            </a:r>
            <a:r>
              <a:rPr lang="zh-CN" altLang="en-US" dirty="0"/>
              <a:t>中，并打印</a:t>
            </a:r>
          </a:p>
        </p:txBody>
      </p:sp>
    </p:spTree>
    <p:extLst>
      <p:ext uri="{BB962C8B-B14F-4D97-AF65-F5344CB8AC3E}">
        <p14:creationId xmlns:p14="http://schemas.microsoft.com/office/powerpoint/2010/main" val="681282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什么是</a:t>
            </a:r>
            <a:r>
              <a:rPr lang="en-US" altLang="zh-CN" sz="4000" dirty="0">
                <a:solidFill>
                  <a:srgbClr val="FF0000"/>
                </a:solidFill>
                <a:latin typeface="微软雅黑" panose="020B0503020204020204" pitchFamily="34" charset="-122"/>
                <a:ea typeface="微软雅黑" panose="020B0503020204020204" pitchFamily="34" charset="-122"/>
              </a:rPr>
              <a:t>STL</a:t>
            </a:r>
            <a:endParaRPr lang="zh-CN" altLang="en-US" dirty="0">
              <a:solidFill>
                <a:srgbClr val="FF0000"/>
              </a:solidFill>
            </a:endParaRPr>
          </a:p>
        </p:txBody>
      </p:sp>
      <p:sp>
        <p:nvSpPr>
          <p:cNvPr id="3" name="内容占位符 2"/>
          <p:cNvSpPr>
            <a:spLocks noGrp="1"/>
          </p:cNvSpPr>
          <p:nvPr>
            <p:ph idx="1"/>
          </p:nvPr>
        </p:nvSpPr>
        <p:spPr>
          <a:xfrm>
            <a:off x="590400" y="908261"/>
            <a:ext cx="11088000" cy="649755"/>
          </a:xfrm>
        </p:spPr>
        <p:txBody>
          <a:bodyPr/>
          <a:lstStyle/>
          <a:p>
            <a:pPr marL="0" indent="0">
              <a:buNone/>
            </a:pPr>
            <a:r>
              <a:rPr lang="en-US" altLang="zh-CN" dirty="0"/>
              <a:t>STL</a:t>
            </a:r>
            <a:r>
              <a:rPr lang="zh-CN" altLang="en-US" dirty="0"/>
              <a:t>：</a:t>
            </a:r>
            <a:r>
              <a:rPr lang="en-US" altLang="zh-CN" dirty="0"/>
              <a:t>standard template library</a:t>
            </a:r>
            <a:r>
              <a:rPr lang="zh-CN" altLang="en-US" dirty="0"/>
              <a:t>，标准模板库</a:t>
            </a:r>
            <a:endParaRPr lang="en-US" altLang="zh-CN"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a:t>
            </a:fld>
            <a:endParaRPr lang="en-GB" altLang="zh-CN">
              <a:solidFill>
                <a:srgbClr val="000000"/>
              </a:solidFill>
            </a:endParaRPr>
          </a:p>
        </p:txBody>
      </p:sp>
      <p:sp>
        <p:nvSpPr>
          <p:cNvPr id="6" name="矩形 5"/>
          <p:cNvSpPr/>
          <p:nvPr/>
        </p:nvSpPr>
        <p:spPr>
          <a:xfrm>
            <a:off x="1831933" y="1902489"/>
            <a:ext cx="3570208" cy="461665"/>
          </a:xfrm>
          <a:prstGeom prst="rect">
            <a:avLst/>
          </a:prstGeom>
        </p:spPr>
        <p:txBody>
          <a:bodyPr wrap="none">
            <a:spAutoFit/>
          </a:bodyPr>
          <a:lstStyle/>
          <a:p>
            <a:r>
              <a:rPr lang="zh-CN" altLang="en-US" sz="2400" b="1" kern="0" dirty="0">
                <a:latin typeface="+mn-ea"/>
                <a:ea typeface="+mn-ea"/>
              </a:rPr>
              <a:t>可适应不同需求的集合类</a:t>
            </a:r>
            <a:endParaRPr lang="zh-CN" altLang="en-US" sz="2400" b="1" dirty="0">
              <a:latin typeface="+mn-ea"/>
              <a:ea typeface="+mn-ea"/>
            </a:endParaRPr>
          </a:p>
        </p:txBody>
      </p:sp>
      <p:sp>
        <p:nvSpPr>
          <p:cNvPr id="7" name="矩形 6"/>
          <p:cNvSpPr/>
          <p:nvPr/>
        </p:nvSpPr>
        <p:spPr>
          <a:xfrm>
            <a:off x="1831933" y="2566301"/>
            <a:ext cx="4801314" cy="461665"/>
          </a:xfrm>
          <a:prstGeom prst="rect">
            <a:avLst/>
          </a:prstGeom>
        </p:spPr>
        <p:txBody>
          <a:bodyPr wrap="none">
            <a:spAutoFit/>
          </a:bodyPr>
          <a:lstStyle/>
          <a:p>
            <a:r>
              <a:rPr lang="zh-CN" altLang="en-US" sz="2400" b="1" kern="0" dirty="0">
                <a:latin typeface="+mn-ea"/>
                <a:ea typeface="+mn-ea"/>
              </a:rPr>
              <a:t>能够在这些数据集合上运作的算法</a:t>
            </a:r>
            <a:endParaRPr lang="zh-CN" altLang="en-US" sz="2400" b="1" dirty="0">
              <a:latin typeface="+mn-ea"/>
              <a:ea typeface="+mn-ea"/>
            </a:endParaRPr>
          </a:p>
        </p:txBody>
      </p:sp>
      <p:sp>
        <p:nvSpPr>
          <p:cNvPr id="8" name="文本框 7"/>
          <p:cNvSpPr txBox="1"/>
          <p:nvPr/>
        </p:nvSpPr>
        <p:spPr>
          <a:xfrm>
            <a:off x="588526" y="2258121"/>
            <a:ext cx="731290" cy="461665"/>
          </a:xfrm>
          <a:prstGeom prst="rect">
            <a:avLst/>
          </a:prstGeom>
          <a:noFill/>
        </p:spPr>
        <p:txBody>
          <a:bodyPr wrap="none" rtlCol="0">
            <a:spAutoFit/>
          </a:bodyPr>
          <a:lstStyle/>
          <a:p>
            <a:r>
              <a:rPr lang="en-US" altLang="zh-CN" sz="2400" b="1" dirty="0">
                <a:latin typeface="+mn-ea"/>
                <a:ea typeface="+mn-ea"/>
              </a:rPr>
              <a:t>STL</a:t>
            </a:r>
            <a:endParaRPr lang="zh-CN" altLang="en-US" sz="2400" b="1" dirty="0">
              <a:latin typeface="+mn-ea"/>
              <a:ea typeface="+mn-ea"/>
            </a:endParaRPr>
          </a:p>
        </p:txBody>
      </p:sp>
      <p:sp>
        <p:nvSpPr>
          <p:cNvPr id="9" name="左大括号 8"/>
          <p:cNvSpPr/>
          <p:nvPr/>
        </p:nvSpPr>
        <p:spPr bwMode="auto">
          <a:xfrm>
            <a:off x="1380614" y="1989634"/>
            <a:ext cx="155448" cy="914400"/>
          </a:xfrm>
          <a:prstGeom prst="leftBrace">
            <a:avLst/>
          </a:prstGeom>
          <a:ln/>
          <a:extLst/>
        </p:spPr>
        <p:style>
          <a:lnRef idx="2">
            <a:schemeClr val="accent3"/>
          </a:lnRef>
          <a:fillRef idx="0">
            <a:schemeClr val="accent3"/>
          </a:fillRef>
          <a:effectRef idx="1">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428289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lide Number"/>
          <p:cNvSpPr txBox="1">
            <a:spLocks noGrp="1"/>
          </p:cNvSpPr>
          <p:nvPr>
            <p:ph type="sldNum" sz="quarter" idx="2"/>
          </p:nvPr>
        </p:nvSpPr>
        <p:spPr>
          <a:xfrm>
            <a:off x="734478" y="6404289"/>
            <a:ext cx="127030" cy="1270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
        <p:nvSpPr>
          <p:cNvPr id="833" name="Rectangle 2"/>
          <p:cNvSpPr txBox="1">
            <a:spLocks noGrp="1"/>
          </p:cNvSpPr>
          <p:nvPr>
            <p:ph type="title"/>
          </p:nvPr>
        </p:nvSpPr>
        <p:spPr>
          <a:prstGeom prst="rect">
            <a:avLst/>
          </a:prstGeom>
        </p:spPr>
        <p:txBody>
          <a:bodyPr>
            <a:normAutofit fontScale="90000"/>
          </a:bodyPr>
          <a:lstStyle>
            <a:lvl1pPr>
              <a:defRPr>
                <a:latin typeface="Microsoft YaHei"/>
                <a:ea typeface="Microsoft YaHei"/>
                <a:cs typeface="Microsoft YaHei"/>
                <a:sym typeface="Microsoft YaHei"/>
              </a:defRPr>
            </a:lvl1pPr>
          </a:lstStyle>
          <a:p>
            <a:r>
              <a:rPr lang="zh-CN" altLang="en-US" dirty="0"/>
              <a:t>分享互动</a:t>
            </a:r>
            <a:endParaRPr dirty="0"/>
          </a:p>
        </p:txBody>
      </p:sp>
    </p:spTree>
    <p:extLst>
      <p:ext uri="{BB962C8B-B14F-4D97-AF65-F5344CB8AC3E}">
        <p14:creationId xmlns:p14="http://schemas.microsoft.com/office/powerpoint/2010/main" val="147422837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容器</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关联式容器</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31</a:t>
            </a:fld>
            <a:endParaRPr lang="en-GB" altLang="zh-CN">
              <a:solidFill>
                <a:srgbClr val="000000"/>
              </a:solidFill>
            </a:endParaRPr>
          </a:p>
        </p:txBody>
      </p:sp>
      <p:sp>
        <p:nvSpPr>
          <p:cNvPr id="6" name="矩形 5"/>
          <p:cNvSpPr/>
          <p:nvPr/>
        </p:nvSpPr>
        <p:spPr>
          <a:xfrm>
            <a:off x="985019" y="1702531"/>
            <a:ext cx="9649072" cy="101566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latin typeface="+mn-ea"/>
                <a:ea typeface="+mn-ea"/>
              </a:rPr>
              <a:t>“关键字</a:t>
            </a:r>
            <a:r>
              <a:rPr lang="en-US" altLang="zh-CN" sz="2000" dirty="0">
                <a:latin typeface="+mn-ea"/>
                <a:ea typeface="+mn-ea"/>
              </a:rPr>
              <a:t>—</a:t>
            </a:r>
            <a:r>
              <a:rPr lang="zh-CN" altLang="en-US" sz="2000" dirty="0">
                <a:latin typeface="+mn-ea"/>
                <a:ea typeface="+mn-ea"/>
              </a:rPr>
              <a:t>值”对的集合</a:t>
            </a:r>
          </a:p>
          <a:p>
            <a:pPr marL="285750" indent="-285750">
              <a:lnSpc>
                <a:spcPct val="150000"/>
              </a:lnSpc>
              <a:buFont typeface="Wingdings" panose="05000000000000000000" pitchFamily="2" charset="2"/>
              <a:buChar char="n"/>
            </a:pPr>
            <a:r>
              <a:rPr lang="zh-CN" altLang="en-US" sz="2000" dirty="0">
                <a:latin typeface="+mn-ea"/>
                <a:ea typeface="+mn-ea"/>
              </a:rPr>
              <a:t>通过关键字高效的查找和访问元素</a:t>
            </a:r>
          </a:p>
        </p:txBody>
      </p:sp>
      <p:sp>
        <p:nvSpPr>
          <p:cNvPr id="7" name="文本框 6"/>
          <p:cNvSpPr txBox="1"/>
          <p:nvPr/>
        </p:nvSpPr>
        <p:spPr>
          <a:xfrm>
            <a:off x="609759" y="1020582"/>
            <a:ext cx="1159292" cy="461665"/>
          </a:xfrm>
          <a:prstGeom prst="rect">
            <a:avLst/>
          </a:prstGeom>
          <a:noFill/>
        </p:spPr>
        <p:txBody>
          <a:bodyPr wrap="none" rtlCol="0">
            <a:spAutoFit/>
          </a:bodyPr>
          <a:lstStyle/>
          <a:p>
            <a:pPr marL="285750" indent="-285750">
              <a:buFont typeface="Wingdings" panose="05000000000000000000" pitchFamily="2" charset="2"/>
              <a:buChar char="n"/>
            </a:pPr>
            <a:r>
              <a:rPr lang="en-US" altLang="zh-CN" sz="2400" b="1" dirty="0">
                <a:latin typeface="+mn-ea"/>
                <a:ea typeface="+mn-ea"/>
              </a:rPr>
              <a:t>map</a:t>
            </a:r>
            <a:endParaRPr lang="zh-CN" altLang="en-US" sz="2400" b="1" dirty="0">
              <a:latin typeface="+mn-ea"/>
              <a:ea typeface="+mn-ea"/>
            </a:endParaRPr>
          </a:p>
        </p:txBody>
      </p:sp>
    </p:spTree>
    <p:extLst>
      <p:ext uri="{BB962C8B-B14F-4D97-AF65-F5344CB8AC3E}">
        <p14:creationId xmlns:p14="http://schemas.microsoft.com/office/powerpoint/2010/main" val="2090906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关联式容器</a:t>
            </a:r>
            <a:r>
              <a:rPr lang="en-US" altLang="zh-CN" sz="4000" dirty="0">
                <a:solidFill>
                  <a:srgbClr val="FF0000"/>
                </a:solidFill>
                <a:latin typeface="微软雅黑" panose="020B0503020204020204" pitchFamily="34" charset="-122"/>
                <a:ea typeface="微软雅黑" panose="020B0503020204020204" pitchFamily="34" charset="-122"/>
              </a:rPr>
              <a:t>——map</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32</a:t>
            </a:fld>
            <a:endParaRPr lang="en-GB" altLang="zh-CN">
              <a:solidFill>
                <a:srgbClr val="000000"/>
              </a:solidFill>
            </a:endParaRPr>
          </a:p>
        </p:txBody>
      </p:sp>
      <p:sp>
        <p:nvSpPr>
          <p:cNvPr id="7" name="文本框 6"/>
          <p:cNvSpPr txBox="1"/>
          <p:nvPr/>
        </p:nvSpPr>
        <p:spPr>
          <a:xfrm>
            <a:off x="631984" y="981522"/>
            <a:ext cx="1415772" cy="461665"/>
          </a:xfrm>
          <a:prstGeom prst="rect">
            <a:avLst/>
          </a:prstGeom>
          <a:noFill/>
        </p:spPr>
        <p:txBody>
          <a:bodyPr wrap="none" rtlCol="0">
            <a:spAutoFit/>
          </a:bodyPr>
          <a:lstStyle/>
          <a:p>
            <a:r>
              <a:rPr lang="zh-CN" altLang="en-US" sz="2400" b="1" dirty="0">
                <a:latin typeface="+mn-ea"/>
                <a:ea typeface="+mn-ea"/>
              </a:rPr>
              <a:t>定义格式</a:t>
            </a:r>
          </a:p>
        </p:txBody>
      </p:sp>
      <p:sp>
        <p:nvSpPr>
          <p:cNvPr id="8" name="矩形 7"/>
          <p:cNvSpPr/>
          <p:nvPr/>
        </p:nvSpPr>
        <p:spPr>
          <a:xfrm>
            <a:off x="719212" y="1950574"/>
            <a:ext cx="3024336" cy="1338828"/>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std::map&lt;</a:t>
            </a:r>
            <a:r>
              <a:rPr lang="en-US" altLang="zh-CN" dirty="0">
                <a:solidFill>
                  <a:srgbClr val="0000FF"/>
                </a:solidFill>
                <a:latin typeface="+mn-ea"/>
                <a:ea typeface="+mn-ea"/>
              </a:rPr>
              <a:t>T1, T2</a:t>
            </a:r>
            <a:r>
              <a:rPr lang="en-US" altLang="zh-CN" dirty="0">
                <a:latin typeface="+mn-ea"/>
                <a:ea typeface="+mn-ea"/>
              </a:rPr>
              <a:t>&gt; </a:t>
            </a:r>
            <a:r>
              <a:rPr lang="zh-CN" altLang="en-US" dirty="0">
                <a:latin typeface="+mn-ea"/>
                <a:ea typeface="+mn-ea"/>
              </a:rPr>
              <a:t>变量名；</a:t>
            </a:r>
            <a:endParaRPr lang="en-US" altLang="zh-CN" dirty="0">
              <a:latin typeface="+mn-ea"/>
              <a:ea typeface="+mn-ea"/>
            </a:endParaRPr>
          </a:p>
          <a:p>
            <a:pPr>
              <a:lnSpc>
                <a:spcPct val="150000"/>
              </a:lnSpc>
            </a:pPr>
            <a:r>
              <a:rPr lang="en-US" altLang="zh-CN" dirty="0">
                <a:latin typeface="+mn-ea"/>
                <a:ea typeface="+mn-ea"/>
              </a:rPr>
              <a:t>T1</a:t>
            </a:r>
            <a:r>
              <a:rPr lang="zh-CN" altLang="en-US" dirty="0">
                <a:latin typeface="+mn-ea"/>
                <a:ea typeface="+mn-ea"/>
              </a:rPr>
              <a:t>：键类型</a:t>
            </a:r>
            <a:endParaRPr lang="en-US" altLang="zh-CN" dirty="0">
              <a:latin typeface="+mn-ea"/>
              <a:ea typeface="+mn-ea"/>
            </a:endParaRPr>
          </a:p>
          <a:p>
            <a:pPr>
              <a:lnSpc>
                <a:spcPct val="150000"/>
              </a:lnSpc>
            </a:pPr>
            <a:r>
              <a:rPr lang="en-US" altLang="zh-CN" dirty="0">
                <a:latin typeface="+mn-ea"/>
                <a:ea typeface="+mn-ea"/>
              </a:rPr>
              <a:t>T2</a:t>
            </a:r>
            <a:r>
              <a:rPr lang="zh-CN" altLang="en-US" dirty="0">
                <a:latin typeface="+mn-ea"/>
                <a:ea typeface="+mn-ea"/>
              </a:rPr>
              <a:t>：值类型</a:t>
            </a:r>
          </a:p>
        </p:txBody>
      </p:sp>
      <p:sp>
        <p:nvSpPr>
          <p:cNvPr id="5" name="文本框 4"/>
          <p:cNvSpPr txBox="1"/>
          <p:nvPr/>
        </p:nvSpPr>
        <p:spPr>
          <a:xfrm>
            <a:off x="664741" y="1512214"/>
            <a:ext cx="2462534"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dirty="0">
                <a:latin typeface="+mn-ea"/>
                <a:ea typeface="+mn-ea"/>
              </a:rPr>
              <a:t>包含</a:t>
            </a:r>
            <a:r>
              <a:rPr lang="en-US" altLang="zh-CN" dirty="0">
                <a:latin typeface="+mn-ea"/>
                <a:ea typeface="+mn-ea"/>
              </a:rPr>
              <a:t>&lt;map&gt;</a:t>
            </a:r>
            <a:r>
              <a:rPr lang="zh-CN" altLang="en-US" dirty="0">
                <a:latin typeface="+mn-ea"/>
                <a:ea typeface="+mn-ea"/>
              </a:rPr>
              <a:t>头文件</a:t>
            </a:r>
          </a:p>
        </p:txBody>
      </p:sp>
      <p:sp>
        <p:nvSpPr>
          <p:cNvPr id="9" name="矩形 8"/>
          <p:cNvSpPr/>
          <p:nvPr/>
        </p:nvSpPr>
        <p:spPr>
          <a:xfrm>
            <a:off x="4679652" y="1950574"/>
            <a:ext cx="3312368" cy="923330"/>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std::map&lt;</a:t>
            </a:r>
            <a:r>
              <a:rPr lang="en-US" altLang="zh-CN" dirty="0" err="1">
                <a:solidFill>
                  <a:srgbClr val="0000FF"/>
                </a:solidFill>
                <a:latin typeface="+mn-ea"/>
                <a:ea typeface="+mn-ea"/>
              </a:rPr>
              <a:t>int</a:t>
            </a:r>
            <a:r>
              <a:rPr lang="en-US" altLang="zh-CN" dirty="0">
                <a:solidFill>
                  <a:srgbClr val="0000FF"/>
                </a:solidFill>
                <a:latin typeface="+mn-ea"/>
                <a:ea typeface="+mn-ea"/>
              </a:rPr>
              <a:t>, </a:t>
            </a:r>
            <a:r>
              <a:rPr lang="en-US" altLang="zh-CN" dirty="0" err="1">
                <a:solidFill>
                  <a:srgbClr val="0000FF"/>
                </a:solidFill>
                <a:latin typeface="+mn-ea"/>
                <a:ea typeface="+mn-ea"/>
              </a:rPr>
              <a:t>int</a:t>
            </a:r>
            <a:r>
              <a:rPr lang="en-US" altLang="zh-CN" dirty="0">
                <a:latin typeface="+mn-ea"/>
                <a:ea typeface="+mn-ea"/>
              </a:rPr>
              <a:t>&gt; m1;</a:t>
            </a:r>
          </a:p>
          <a:p>
            <a:pPr>
              <a:lnSpc>
                <a:spcPct val="150000"/>
              </a:lnSpc>
            </a:pPr>
            <a:r>
              <a:rPr lang="en-US" altLang="zh-CN" dirty="0">
                <a:latin typeface="+mn-ea"/>
                <a:ea typeface="+mn-ea"/>
              </a:rPr>
              <a:t>std::map&lt;</a:t>
            </a:r>
            <a:r>
              <a:rPr lang="en-US" altLang="zh-CN" dirty="0">
                <a:solidFill>
                  <a:srgbClr val="0000FF"/>
                </a:solidFill>
                <a:latin typeface="+mn-ea"/>
                <a:ea typeface="+mn-ea"/>
              </a:rPr>
              <a:t>char, </a:t>
            </a:r>
            <a:r>
              <a:rPr lang="en-US" altLang="zh-CN" dirty="0" err="1">
                <a:solidFill>
                  <a:srgbClr val="0000FF"/>
                </a:solidFill>
                <a:latin typeface="+mn-ea"/>
                <a:ea typeface="+mn-ea"/>
              </a:rPr>
              <a:t>int</a:t>
            </a:r>
            <a:r>
              <a:rPr lang="en-US" altLang="zh-CN" dirty="0">
                <a:latin typeface="+mn-ea"/>
                <a:ea typeface="+mn-ea"/>
              </a:rPr>
              <a:t>&gt; m2;</a:t>
            </a:r>
          </a:p>
        </p:txBody>
      </p:sp>
      <p:graphicFrame>
        <p:nvGraphicFramePr>
          <p:cNvPr id="12" name="表格 11"/>
          <p:cNvGraphicFramePr>
            <a:graphicFrameLocks noGrp="1"/>
          </p:cNvGraphicFramePr>
          <p:nvPr>
            <p:extLst>
              <p:ext uri="{D42A27DB-BD31-4B8C-83A1-F6EECF244321}">
                <p14:modId xmlns:p14="http://schemas.microsoft.com/office/powerpoint/2010/main" val="3848435529"/>
              </p:ext>
            </p:extLst>
          </p:nvPr>
        </p:nvGraphicFramePr>
        <p:xfrm>
          <a:off x="719212" y="3429794"/>
          <a:ext cx="9649072" cy="1472942"/>
        </p:xfrm>
        <a:graphic>
          <a:graphicData uri="http://schemas.openxmlformats.org/drawingml/2006/table">
            <a:tbl>
              <a:tblPr firstRow="1" bandRow="1">
                <a:tableStyleId>{00A15C55-8517-42AA-B614-E9B94910E393}</a:tableStyleId>
              </a:tblPr>
              <a:tblGrid>
                <a:gridCol w="3294831">
                  <a:extLst>
                    <a:ext uri="{9D8B030D-6E8A-4147-A177-3AD203B41FA5}">
                      <a16:colId xmlns:a16="http://schemas.microsoft.com/office/drawing/2014/main" val="20000"/>
                    </a:ext>
                  </a:extLst>
                </a:gridCol>
                <a:gridCol w="6354241">
                  <a:extLst>
                    <a:ext uri="{9D8B030D-6E8A-4147-A177-3AD203B41FA5}">
                      <a16:colId xmlns:a16="http://schemas.microsoft.com/office/drawing/2014/main" val="20001"/>
                    </a:ext>
                  </a:extLst>
                </a:gridCol>
              </a:tblGrid>
              <a:tr h="616456">
                <a:tc gridSpan="2">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altLang="zh-CN" sz="2400" b="1" i="0" u="none" strike="noStrike" cap="none" normalizeH="0" baseline="0" dirty="0">
                          <a:ln>
                            <a:noFill/>
                          </a:ln>
                          <a:solidFill>
                            <a:schemeClr val="bg1"/>
                          </a:solidFill>
                          <a:effectLst/>
                          <a:latin typeface="+mn-ea"/>
                          <a:ea typeface="+mn-ea"/>
                        </a:rPr>
                        <a:t>map</a:t>
                      </a:r>
                      <a:r>
                        <a:rPr kumimoji="0" lang="zh-CN" altLang="en-US" sz="2400" b="0" i="0" u="none" strike="noStrike" cap="none" normalizeH="0" baseline="0" dirty="0">
                          <a:ln>
                            <a:noFill/>
                          </a:ln>
                          <a:solidFill>
                            <a:schemeClr val="bg1"/>
                          </a:solidFill>
                          <a:effectLst/>
                          <a:latin typeface="+mn-ea"/>
                          <a:ea typeface="+mn-ea"/>
                        </a:rPr>
                        <a:t>构造</a:t>
                      </a:r>
                      <a:endParaRPr kumimoji="0" lang="en-US" altLang="zh-CN" sz="2400" b="0" i="0" u="none" strike="noStrike" cap="none" normalizeH="0" baseline="0" dirty="0">
                        <a:ln>
                          <a:noFill/>
                        </a:ln>
                        <a:solidFill>
                          <a:schemeClr val="bg1"/>
                        </a:solidFill>
                        <a:effectLst/>
                        <a:latin typeface="+mn-ea"/>
                        <a:ea typeface="+mn-ea"/>
                      </a:endParaRPr>
                    </a:p>
                  </a:txBody>
                  <a:tcPr anchor="ctr"/>
                </a:tc>
                <a:tc hMerge="1">
                  <a:txBody>
                    <a:bodyPr/>
                    <a:lstStyle/>
                    <a:p>
                      <a:endParaRPr lang="zh-CN" altLang="en-US" dirty="0"/>
                    </a:p>
                  </a:txBody>
                  <a:tcPr/>
                </a:tc>
                <a:extLst>
                  <a:ext uri="{0D108BD9-81ED-4DB2-BD59-A6C34878D82A}">
                    <a16:rowId xmlns:a16="http://schemas.microsoft.com/office/drawing/2014/main" val="10000"/>
                  </a:ext>
                </a:extLst>
              </a:tr>
              <a:tr h="42824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map&lt;T1, T2&gt; m</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产生一个空的</a:t>
                      </a:r>
                      <a:r>
                        <a:rPr kumimoji="0" lang="en-US" altLang="zh-CN" sz="1800" b="0" i="0" u="none" strike="noStrike" cap="none" normalizeH="0" baseline="0" dirty="0">
                          <a:ln>
                            <a:noFill/>
                          </a:ln>
                          <a:solidFill>
                            <a:schemeClr val="tx1"/>
                          </a:solidFill>
                          <a:effectLst/>
                          <a:latin typeface="+mn-ea"/>
                          <a:ea typeface="+mn-ea"/>
                        </a:rPr>
                        <a:t>map</a:t>
                      </a:r>
                      <a:r>
                        <a:rPr kumimoji="0" lang="zh-CN" altLang="en-US" sz="1800" b="0" i="0" u="none" strike="noStrike" cap="none" normalizeH="0" baseline="0" dirty="0">
                          <a:ln>
                            <a:noFill/>
                          </a:ln>
                          <a:solidFill>
                            <a:schemeClr val="tx1"/>
                          </a:solidFill>
                          <a:effectLst/>
                          <a:latin typeface="+mn-ea"/>
                          <a:ea typeface="+mn-ea"/>
                        </a:rPr>
                        <a:t>，其中没有任何元素</a:t>
                      </a:r>
                    </a:p>
                  </a:txBody>
                  <a:tcPr marL="79200" marR="79200" marT="39600" marB="39600" anchor="ctr" horzOverflow="overflow"/>
                </a:tc>
                <a:extLst>
                  <a:ext uri="{0D108BD9-81ED-4DB2-BD59-A6C34878D82A}">
                    <a16:rowId xmlns:a16="http://schemas.microsoft.com/office/drawing/2014/main" val="10001"/>
                  </a:ext>
                </a:extLst>
              </a:tr>
              <a:tr h="42824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mn-ea"/>
                          <a:ea typeface="华文细黑" panose="02010600040101010101" pitchFamily="2" charset="-122"/>
                          <a:cs typeface="+mn-cs"/>
                        </a:rPr>
                        <a:t>map&lt;T1, T2&gt; m2(m1)</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产生另一个同类型的副本（拷贝所有元素）</a:t>
                      </a:r>
                    </a:p>
                  </a:txBody>
                  <a:tcPr marL="79200" marR="79200" marT="39600" marB="39600" anchor="ctr" horzOverflow="overflow"/>
                </a:tc>
                <a:extLst>
                  <a:ext uri="{0D108BD9-81ED-4DB2-BD59-A6C34878D82A}">
                    <a16:rowId xmlns:a16="http://schemas.microsoft.com/office/drawing/2014/main" val="10002"/>
                  </a:ext>
                </a:extLst>
              </a:tr>
            </a:tbl>
          </a:graphicData>
        </a:graphic>
      </p:graphicFrame>
      <p:sp>
        <p:nvSpPr>
          <p:cNvPr id="14" name="右箭头 13"/>
          <p:cNvSpPr/>
          <p:nvPr/>
        </p:nvSpPr>
        <p:spPr>
          <a:xfrm>
            <a:off x="3988384" y="2088185"/>
            <a:ext cx="458374" cy="536854"/>
          </a:xfrm>
          <a:prstGeom prst="rightArrow">
            <a:avLst/>
          </a:prstGeom>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zh-CN" altLang="en-US" sz="1400" dirty="0">
              <a:solidFill>
                <a:srgbClr val="0000FF"/>
              </a:solidFill>
              <a:highlight>
                <a:srgbClr val="FFFFFF"/>
              </a:highlight>
              <a:latin typeface="新宋体" panose="02010609030101010101" pitchFamily="49" charset="-122"/>
              <a:ea typeface="新宋体" panose="02010609030101010101" pitchFamily="49" charset="-122"/>
            </a:endParaRPr>
          </a:p>
        </p:txBody>
      </p:sp>
      <p:sp>
        <p:nvSpPr>
          <p:cNvPr id="15" name="圆角矩形 14"/>
          <p:cNvSpPr/>
          <p:nvPr/>
        </p:nvSpPr>
        <p:spPr bwMode="auto">
          <a:xfrm>
            <a:off x="4679652" y="1662542"/>
            <a:ext cx="972000" cy="288032"/>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500" b="1" dirty="0">
                <a:solidFill>
                  <a:schemeClr val="bg1"/>
                </a:solidFill>
                <a:latin typeface="+mn-ea"/>
                <a:ea typeface="+mn-ea"/>
                <a:cs typeface="宋体" charset="-122"/>
              </a:rPr>
              <a:t>示例</a:t>
            </a:r>
            <a:endParaRPr kumimoji="1" lang="zh-CN" altLang="en-US" sz="1500" b="1" i="0" u="none" strike="noStrike" cap="none" normalizeH="0" baseline="0" dirty="0">
              <a:ln>
                <a:noFill/>
              </a:ln>
              <a:solidFill>
                <a:schemeClr val="bg1"/>
              </a:solidFill>
              <a:effectLst/>
              <a:latin typeface="+mn-ea"/>
              <a:ea typeface="+mn-ea"/>
              <a:cs typeface="宋体" charset="-122"/>
            </a:endParaRPr>
          </a:p>
        </p:txBody>
      </p:sp>
      <p:sp>
        <p:nvSpPr>
          <p:cNvPr id="11" name="文本框 10"/>
          <p:cNvSpPr txBox="1"/>
          <p:nvPr/>
        </p:nvSpPr>
        <p:spPr>
          <a:xfrm>
            <a:off x="659442" y="5102488"/>
            <a:ext cx="2031325" cy="461665"/>
          </a:xfrm>
          <a:prstGeom prst="rect">
            <a:avLst/>
          </a:prstGeom>
          <a:noFill/>
        </p:spPr>
        <p:txBody>
          <a:bodyPr wrap="none" rtlCol="0">
            <a:spAutoFit/>
          </a:bodyPr>
          <a:lstStyle/>
          <a:p>
            <a:r>
              <a:rPr lang="zh-CN" altLang="en-US" sz="2400" b="1" dirty="0">
                <a:latin typeface="+mn-ea"/>
                <a:ea typeface="+mn-ea"/>
              </a:rPr>
              <a:t>键值类型约束</a:t>
            </a:r>
          </a:p>
        </p:txBody>
      </p:sp>
      <p:sp>
        <p:nvSpPr>
          <p:cNvPr id="13" name="矩形 12"/>
          <p:cNvSpPr/>
          <p:nvPr/>
        </p:nvSpPr>
        <p:spPr>
          <a:xfrm>
            <a:off x="659442" y="5564153"/>
            <a:ext cx="9708842" cy="553998"/>
          </a:xfrm>
          <a:prstGeom prst="rect">
            <a:avLst/>
          </a:prstGeom>
        </p:spPr>
        <p:txBody>
          <a:bodyPr wrap="square">
            <a:spAutoFit/>
          </a:bodyPr>
          <a:lstStyle/>
          <a:p>
            <a:pPr>
              <a:lnSpc>
                <a:spcPct val="150000"/>
              </a:lnSpc>
            </a:pPr>
            <a:r>
              <a:rPr lang="zh-CN" altLang="en-US" sz="2000" dirty="0">
                <a:latin typeface="+mn-ea"/>
                <a:ea typeface="+mn-ea"/>
              </a:rPr>
              <a:t>默认情况下，标准库使用关键字类型的</a:t>
            </a:r>
            <a:r>
              <a:rPr lang="en-US" altLang="zh-CN" sz="2000" dirty="0">
                <a:solidFill>
                  <a:srgbClr val="0000FF"/>
                </a:solidFill>
                <a:latin typeface="+mn-ea"/>
                <a:ea typeface="+mn-ea"/>
              </a:rPr>
              <a:t>&lt;</a:t>
            </a:r>
            <a:r>
              <a:rPr lang="zh-CN" altLang="en-US" sz="2000" dirty="0">
                <a:latin typeface="+mn-ea"/>
                <a:ea typeface="+mn-ea"/>
              </a:rPr>
              <a:t>运算符来比较两个关键字</a:t>
            </a:r>
          </a:p>
        </p:txBody>
      </p:sp>
    </p:spTree>
    <p:extLst>
      <p:ext uri="{BB962C8B-B14F-4D97-AF65-F5344CB8AC3E}">
        <p14:creationId xmlns:p14="http://schemas.microsoft.com/office/powerpoint/2010/main" val="261684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9" grpId="0" animBg="1"/>
      <p:bldP spid="14" grpId="0" animBg="1"/>
      <p:bldP spid="15" grpId="0" animBg="1"/>
      <p:bldP spid="11"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关联式容器</a:t>
            </a:r>
            <a:r>
              <a:rPr lang="en-US" altLang="zh-CN" sz="4000" dirty="0">
                <a:solidFill>
                  <a:srgbClr val="FF0000"/>
                </a:solidFill>
                <a:latin typeface="微软雅黑" panose="020B0503020204020204" pitchFamily="34" charset="-122"/>
                <a:ea typeface="微软雅黑" panose="020B0503020204020204" pitchFamily="34" charset="-122"/>
              </a:rPr>
              <a:t>——map</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33</a:t>
            </a:fld>
            <a:endParaRPr lang="en-GB" altLang="zh-CN">
              <a:solidFill>
                <a:srgbClr val="000000"/>
              </a:solidFill>
            </a:endParaRPr>
          </a:p>
        </p:txBody>
      </p:sp>
      <p:sp>
        <p:nvSpPr>
          <p:cNvPr id="7" name="文本框 6"/>
          <p:cNvSpPr txBox="1"/>
          <p:nvPr/>
        </p:nvSpPr>
        <p:spPr>
          <a:xfrm>
            <a:off x="609759" y="1020582"/>
            <a:ext cx="1107996" cy="461665"/>
          </a:xfrm>
          <a:prstGeom prst="rect">
            <a:avLst/>
          </a:prstGeom>
          <a:noFill/>
        </p:spPr>
        <p:txBody>
          <a:bodyPr wrap="none" rtlCol="0">
            <a:spAutoFit/>
          </a:bodyPr>
          <a:lstStyle/>
          <a:p>
            <a:r>
              <a:rPr lang="zh-CN" altLang="en-US" sz="2400" b="1" dirty="0">
                <a:latin typeface="+mn-ea"/>
                <a:ea typeface="+mn-ea"/>
              </a:rPr>
              <a:t>迭代器</a:t>
            </a:r>
          </a:p>
        </p:txBody>
      </p:sp>
      <p:sp>
        <p:nvSpPr>
          <p:cNvPr id="5" name="文本框 4"/>
          <p:cNvSpPr txBox="1"/>
          <p:nvPr/>
        </p:nvSpPr>
        <p:spPr>
          <a:xfrm>
            <a:off x="642515" y="1551274"/>
            <a:ext cx="4230935" cy="507831"/>
          </a:xfrm>
          <a:prstGeom prst="rect">
            <a:avLst/>
          </a:prstGeom>
          <a:solidFill>
            <a:schemeClr val="bg1">
              <a:lumMod val="95000"/>
            </a:schemeClr>
          </a:solidFill>
        </p:spPr>
        <p:txBody>
          <a:bodyPr wrap="square">
            <a:spAutoFit/>
          </a:bodyPr>
          <a:lstStyle>
            <a:defPPr>
              <a:defRPr lang="zh-CN"/>
            </a:defPPr>
            <a:lvl1pPr>
              <a:lnSpc>
                <a:spcPct val="150000"/>
              </a:lnSpc>
              <a:defRPr>
                <a:latin typeface="+mn-ea"/>
                <a:ea typeface="+mn-ea"/>
              </a:defRPr>
            </a:lvl1pPr>
          </a:lstStyle>
          <a:p>
            <a:r>
              <a:rPr lang="en-US" altLang="zh-CN" dirty="0"/>
              <a:t>std::map&lt;T1, T2&gt;::</a:t>
            </a:r>
            <a:r>
              <a:rPr lang="en-US" altLang="zh-CN" dirty="0">
                <a:solidFill>
                  <a:srgbClr val="0000FF"/>
                </a:solidFill>
              </a:rPr>
              <a:t>iterator</a:t>
            </a:r>
            <a:r>
              <a:rPr lang="en-US" altLang="zh-CN" dirty="0"/>
              <a:t> </a:t>
            </a:r>
            <a:r>
              <a:rPr lang="zh-CN" altLang="en-US" dirty="0"/>
              <a:t>变量名</a:t>
            </a:r>
            <a:r>
              <a:rPr lang="en-US" altLang="zh-CN" dirty="0"/>
              <a:t>;</a:t>
            </a:r>
            <a:endParaRPr lang="zh-CN"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2964030126"/>
              </p:ext>
            </p:extLst>
          </p:nvPr>
        </p:nvGraphicFramePr>
        <p:xfrm>
          <a:off x="642516" y="2185889"/>
          <a:ext cx="9649072" cy="2540049"/>
        </p:xfrm>
        <a:graphic>
          <a:graphicData uri="http://schemas.openxmlformats.org/drawingml/2006/table">
            <a:tbl>
              <a:tblPr firstRow="1" bandRow="1">
                <a:tableStyleId>{00A15C55-8517-42AA-B614-E9B94910E393}</a:tableStyleId>
              </a:tblPr>
              <a:tblGrid>
                <a:gridCol w="1854671">
                  <a:extLst>
                    <a:ext uri="{9D8B030D-6E8A-4147-A177-3AD203B41FA5}">
                      <a16:colId xmlns:a16="http://schemas.microsoft.com/office/drawing/2014/main" val="20000"/>
                    </a:ext>
                  </a:extLst>
                </a:gridCol>
                <a:gridCol w="7794401">
                  <a:extLst>
                    <a:ext uri="{9D8B030D-6E8A-4147-A177-3AD203B41FA5}">
                      <a16:colId xmlns:a16="http://schemas.microsoft.com/office/drawing/2014/main" val="20001"/>
                    </a:ext>
                  </a:extLst>
                </a:gridCol>
              </a:tblGrid>
              <a:tr h="508336">
                <a:tc gridSpan="2">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altLang="zh-CN" sz="2400" b="1" i="0" u="none" strike="noStrike" cap="none" normalizeH="0" baseline="0" dirty="0">
                          <a:ln>
                            <a:noFill/>
                          </a:ln>
                          <a:solidFill>
                            <a:schemeClr val="bg1"/>
                          </a:solidFill>
                          <a:effectLst/>
                          <a:latin typeface="+mn-ea"/>
                          <a:ea typeface="+mn-ea"/>
                        </a:rPr>
                        <a:t>map</a:t>
                      </a:r>
                      <a:r>
                        <a:rPr kumimoji="0" lang="zh-CN" altLang="en-US" sz="2400" b="0" i="0" u="none" strike="noStrike" cap="none" normalizeH="0" baseline="0" dirty="0">
                          <a:ln>
                            <a:noFill/>
                          </a:ln>
                          <a:solidFill>
                            <a:schemeClr val="bg1"/>
                          </a:solidFill>
                          <a:effectLst/>
                          <a:latin typeface="+mn-ea"/>
                          <a:ea typeface="+mn-ea"/>
                        </a:rPr>
                        <a:t>迭代器</a:t>
                      </a:r>
                      <a:endParaRPr kumimoji="0" lang="en-US" altLang="zh-CN" sz="2400" b="0" i="0" u="none" strike="noStrike" cap="none" normalizeH="0" baseline="0" dirty="0">
                        <a:ln>
                          <a:noFill/>
                        </a:ln>
                        <a:solidFill>
                          <a:schemeClr val="bg1"/>
                        </a:solidFill>
                        <a:effectLst/>
                        <a:latin typeface="+mn-ea"/>
                        <a:ea typeface="+mn-ea"/>
                      </a:endParaRPr>
                    </a:p>
                  </a:txBody>
                  <a:tcPr anchor="ctr"/>
                </a:tc>
                <a:tc hMerge="1">
                  <a:txBody>
                    <a:bodyPr/>
                    <a:lstStyle/>
                    <a:p>
                      <a:endParaRPr lang="zh-CN" altLang="en-US" dirty="0"/>
                    </a:p>
                  </a:txBody>
                  <a:tcPr/>
                </a:tc>
                <a:extLst>
                  <a:ext uri="{0D108BD9-81ED-4DB2-BD59-A6C34878D82A}">
                    <a16:rowId xmlns:a16="http://schemas.microsoft.com/office/drawing/2014/main" val="10000"/>
                  </a:ext>
                </a:extLst>
              </a:tr>
              <a:tr h="112955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begin()</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如果容器中存在元素，指向第一个元素；</a:t>
                      </a:r>
                      <a:endParaRPr kumimoji="0" lang="en-US" altLang="zh-CN" sz="1800" b="0" i="0" u="none" strike="noStrike" cap="none" normalizeH="0" baseline="0" dirty="0">
                        <a:ln>
                          <a:noFill/>
                        </a:ln>
                        <a:solidFill>
                          <a:schemeClr val="tx1"/>
                        </a:solidFill>
                        <a:effectLst/>
                        <a:latin typeface="+mn-ea"/>
                        <a:ea typeface="+mn-ea"/>
                      </a:endParaRPr>
                    </a:p>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若</a:t>
                      </a:r>
                      <a:r>
                        <a:rPr kumimoji="0" lang="en-US" altLang="zh-CN" sz="1800" b="0" i="0" u="none" strike="noStrike" cap="none" normalizeH="0" baseline="0" dirty="0">
                          <a:ln>
                            <a:noFill/>
                          </a:ln>
                          <a:solidFill>
                            <a:schemeClr val="tx1"/>
                          </a:solidFill>
                          <a:effectLst/>
                          <a:latin typeface="+mn-ea"/>
                          <a:ea typeface="+mn-ea"/>
                        </a:rPr>
                        <a:t>map</a:t>
                      </a:r>
                      <a:r>
                        <a:rPr kumimoji="0" lang="zh-CN" altLang="en-US" sz="1800" b="0" i="0" u="none" strike="noStrike" cap="none" normalizeH="0" baseline="0" dirty="0">
                          <a:ln>
                            <a:noFill/>
                          </a:ln>
                          <a:solidFill>
                            <a:schemeClr val="tx1"/>
                          </a:solidFill>
                          <a:effectLst/>
                          <a:latin typeface="+mn-ea"/>
                          <a:ea typeface="+mn-ea"/>
                        </a:rPr>
                        <a:t>为空，则返回的迭代器将等于</a:t>
                      </a:r>
                      <a:r>
                        <a:rPr kumimoji="0" lang="en-US" altLang="zh-CN" sz="1800" b="0" i="0" u="none" strike="noStrike" cap="none" normalizeH="0" baseline="0" dirty="0">
                          <a:ln>
                            <a:noFill/>
                          </a:ln>
                          <a:solidFill>
                            <a:schemeClr val="tx1"/>
                          </a:solidFill>
                          <a:effectLst/>
                          <a:latin typeface="+mn-ea"/>
                          <a:ea typeface="+mn-ea"/>
                        </a:rPr>
                        <a:t>end()</a:t>
                      </a:r>
                      <a:endParaRPr kumimoji="0" lang="zh-CN" altLang="en-US"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1"/>
                  </a:ext>
                </a:extLst>
              </a:tr>
              <a:tr h="789745">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end()</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返回指向</a:t>
                      </a:r>
                      <a:r>
                        <a:rPr kumimoji="0" lang="en-US" altLang="zh-CN" sz="1800" b="0" i="0" u="none" strike="noStrike" cap="none" normalizeH="0" baseline="0" dirty="0">
                          <a:ln>
                            <a:noFill/>
                          </a:ln>
                          <a:solidFill>
                            <a:schemeClr val="tx1"/>
                          </a:solidFill>
                          <a:effectLst/>
                          <a:latin typeface="+mn-ea"/>
                          <a:ea typeface="+mn-ea"/>
                        </a:rPr>
                        <a:t>map</a:t>
                      </a:r>
                      <a:r>
                        <a:rPr kumimoji="0" lang="zh-CN" altLang="en-US" sz="1800" b="0" i="0" u="none" strike="noStrike" cap="none" normalizeH="0" baseline="0" dirty="0">
                          <a:ln>
                            <a:noFill/>
                          </a:ln>
                          <a:solidFill>
                            <a:schemeClr val="tx1"/>
                          </a:solidFill>
                          <a:effectLst/>
                          <a:latin typeface="+mn-ea"/>
                          <a:ea typeface="+mn-ea"/>
                        </a:rPr>
                        <a:t>末元素后一元素的迭代器</a:t>
                      </a:r>
                      <a:endParaRPr kumimoji="0" lang="en-US" altLang="zh-CN" sz="1800" b="0" i="0" u="none" strike="noStrike" cap="none" normalizeH="0" baseline="0" dirty="0">
                        <a:ln>
                          <a:noFill/>
                        </a:ln>
                        <a:solidFill>
                          <a:schemeClr val="tx1"/>
                        </a:solidFill>
                        <a:effectLst/>
                        <a:latin typeface="+mn-ea"/>
                        <a:ea typeface="+mn-ea"/>
                      </a:endParaRPr>
                    </a:p>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此元素表现为占位符；试图访问它导致未定义行为</a:t>
                      </a:r>
                      <a:endParaRPr kumimoji="0" lang="en-US" altLang="zh-CN"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2"/>
                  </a:ext>
                </a:extLst>
              </a:tr>
            </a:tbl>
          </a:graphicData>
        </a:graphic>
      </p:graphicFrame>
      <p:pic>
        <p:nvPicPr>
          <p:cNvPr id="8196" name="Picture 4" descr="C:\Users\h00376452\AppData\Roaming\eSpace_Desktop\UserData\h00376452\imagefiles\F86DFF8E-CCBE-46EF-9082-DABEC32D3B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187" y="4852722"/>
            <a:ext cx="5095875" cy="125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063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关联式容器</a:t>
            </a:r>
            <a:r>
              <a:rPr lang="en-US" altLang="zh-CN" sz="4000" dirty="0">
                <a:solidFill>
                  <a:srgbClr val="FF0000"/>
                </a:solidFill>
                <a:latin typeface="微软雅黑" panose="020B0503020204020204" pitchFamily="34" charset="-122"/>
                <a:ea typeface="微软雅黑" panose="020B0503020204020204" pitchFamily="34" charset="-122"/>
              </a:rPr>
              <a:t>——map</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34</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元素操作</a:t>
            </a:r>
          </a:p>
        </p:txBody>
      </p:sp>
      <p:graphicFrame>
        <p:nvGraphicFramePr>
          <p:cNvPr id="13" name="表格 12"/>
          <p:cNvGraphicFramePr>
            <a:graphicFrameLocks noGrp="1"/>
          </p:cNvGraphicFramePr>
          <p:nvPr>
            <p:extLst>
              <p:ext uri="{D42A27DB-BD31-4B8C-83A1-F6EECF244321}">
                <p14:modId xmlns:p14="http://schemas.microsoft.com/office/powerpoint/2010/main" val="3807334357"/>
              </p:ext>
            </p:extLst>
          </p:nvPr>
        </p:nvGraphicFramePr>
        <p:xfrm>
          <a:off x="1057027" y="1557586"/>
          <a:ext cx="9007156" cy="2621280"/>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338854">
                <a:tc gridSpan="2">
                  <a:txBody>
                    <a:bodyPr/>
                    <a:lstStyle/>
                    <a:p>
                      <a:pPr algn="ctr"/>
                      <a:r>
                        <a:rPr lang="zh-CN" altLang="en-US" sz="2000" dirty="0"/>
                        <a:t>元素操作</a:t>
                      </a:r>
                    </a:p>
                  </a:txBody>
                  <a:tcPr/>
                </a:tc>
                <a:tc hMerge="1">
                  <a:txBody>
                    <a:bodyPr/>
                    <a:lstStyle/>
                    <a:p>
                      <a:endParaRPr lang="zh-CN" altLang="en-US" dirty="0"/>
                    </a:p>
                  </a:txBody>
                  <a:tcPr/>
                </a:tc>
                <a:extLst>
                  <a:ext uri="{0D108BD9-81ED-4DB2-BD59-A6C34878D82A}">
                    <a16:rowId xmlns:a16="http://schemas.microsoft.com/office/drawing/2014/main" val="10000"/>
                  </a:ext>
                </a:extLst>
              </a:tr>
              <a:tr h="982960">
                <a:tc>
                  <a:txBody>
                    <a:bodyPr/>
                    <a:lstStyle/>
                    <a:p>
                      <a:r>
                        <a:rPr lang="en-US" altLang="zh-CN" sz="1600" dirty="0">
                          <a:latin typeface="Calibri" panose="020F0502020204030204" pitchFamily="34" charset="0"/>
                          <a:ea typeface="+mn-ea"/>
                          <a:cs typeface="Calibri" panose="020F0502020204030204" pitchFamily="34" charset="0"/>
                        </a:rPr>
                        <a:t>insert(std::</a:t>
                      </a:r>
                      <a:r>
                        <a:rPr lang="en-US" altLang="zh-CN" sz="1600" dirty="0">
                          <a:solidFill>
                            <a:srgbClr val="0000FF"/>
                          </a:solidFill>
                          <a:latin typeface="Calibri" panose="020F0502020204030204" pitchFamily="34" charset="0"/>
                          <a:ea typeface="+mn-ea"/>
                          <a:cs typeface="Calibri" panose="020F0502020204030204" pitchFamily="34" charset="0"/>
                        </a:rPr>
                        <a:t>pair</a:t>
                      </a:r>
                      <a:r>
                        <a:rPr lang="en-US" altLang="zh-CN" sz="1600" dirty="0">
                          <a:latin typeface="Calibri" panose="020F0502020204030204" pitchFamily="34" charset="0"/>
                          <a:ea typeface="+mn-ea"/>
                          <a:cs typeface="Calibri" panose="020F0502020204030204" pitchFamily="34" charset="0"/>
                        </a:rPr>
                        <a:t>&lt;</a:t>
                      </a:r>
                      <a:r>
                        <a:rPr lang="en-US" altLang="zh-CN" sz="1600" dirty="0" err="1">
                          <a:latin typeface="Calibri" panose="020F0502020204030204" pitchFamily="34" charset="0"/>
                          <a:ea typeface="+mn-ea"/>
                          <a:cs typeface="Calibri" panose="020F0502020204030204" pitchFamily="34" charset="0"/>
                        </a:rPr>
                        <a:t>const</a:t>
                      </a:r>
                      <a:r>
                        <a:rPr lang="en-US" altLang="zh-CN" sz="1600" dirty="0">
                          <a:latin typeface="Calibri" panose="020F0502020204030204" pitchFamily="34" charset="0"/>
                          <a:ea typeface="+mn-ea"/>
                          <a:cs typeface="Calibri" panose="020F0502020204030204" pitchFamily="34" charset="0"/>
                        </a:rPr>
                        <a:t> Key, T&gt;)</a:t>
                      </a:r>
                      <a:endParaRPr lang="zh-CN" altLang="en-US" sz="1600" dirty="0">
                        <a:latin typeface="Calibri" panose="020F0502020204030204" pitchFamily="34" charset="0"/>
                        <a:ea typeface="+mn-ea"/>
                        <a:cs typeface="Calibri" panose="020F0502020204030204" pitchFamily="34" charset="0"/>
                      </a:endParaRPr>
                    </a:p>
                  </a:txBody>
                  <a:tcPr/>
                </a:tc>
                <a:tc>
                  <a:txBody>
                    <a:bodyPr/>
                    <a:lstStyle/>
                    <a:p>
                      <a:r>
                        <a:rPr lang="zh-CN" altLang="en-US" sz="1600" dirty="0">
                          <a:latin typeface="+mn-ea"/>
                          <a:ea typeface="+mn-ea"/>
                        </a:rPr>
                        <a:t>插入元素</a:t>
                      </a:r>
                      <a:endParaRPr lang="en-US" altLang="zh-CN" sz="1600" dirty="0">
                        <a:latin typeface="+mn-ea"/>
                        <a:ea typeface="+mn-ea"/>
                      </a:endParaRPr>
                    </a:p>
                    <a:p>
                      <a:r>
                        <a:rPr lang="zh-CN" altLang="en-US" sz="1600" dirty="0">
                          <a:latin typeface="+mn-ea"/>
                          <a:ea typeface="+mn-ea"/>
                        </a:rPr>
                        <a:t>返回类型：</a:t>
                      </a:r>
                      <a:r>
                        <a:rPr lang="en-US" altLang="zh-CN" sz="1600" dirty="0">
                          <a:latin typeface="Calibri" panose="020F0502020204030204" pitchFamily="34" charset="0"/>
                          <a:ea typeface="+mn-ea"/>
                          <a:cs typeface="Calibri" panose="020F0502020204030204" pitchFamily="34" charset="0"/>
                        </a:rPr>
                        <a:t>std::pair&lt;iterator,</a:t>
                      </a:r>
                      <a:r>
                        <a:rPr lang="en-US" altLang="zh-CN" sz="1600" baseline="0" dirty="0">
                          <a:latin typeface="Calibri" panose="020F0502020204030204" pitchFamily="34" charset="0"/>
                          <a:ea typeface="+mn-ea"/>
                          <a:cs typeface="Calibri" panose="020F0502020204030204" pitchFamily="34" charset="0"/>
                        </a:rPr>
                        <a:t> bool&gt;</a:t>
                      </a:r>
                    </a:p>
                    <a:p>
                      <a:r>
                        <a:rPr lang="zh-CN" altLang="en-US" sz="1600" baseline="0" dirty="0">
                          <a:latin typeface="Calibri" panose="020F0502020204030204" pitchFamily="34" charset="0"/>
                          <a:ea typeface="+mn-ea"/>
                          <a:cs typeface="Calibri" panose="020F0502020204030204" pitchFamily="34" charset="0"/>
                        </a:rPr>
                        <a:t>如果</a:t>
                      </a:r>
                      <a:r>
                        <a:rPr lang="en-US" altLang="zh-CN" sz="1600" baseline="0" dirty="0">
                          <a:latin typeface="Calibri" panose="020F0502020204030204" pitchFamily="34" charset="0"/>
                          <a:ea typeface="+mn-ea"/>
                          <a:cs typeface="Calibri" panose="020F0502020204030204" pitchFamily="34" charset="0"/>
                        </a:rPr>
                        <a:t>map</a:t>
                      </a:r>
                      <a:r>
                        <a:rPr lang="zh-CN" altLang="en-US" sz="1600" baseline="0" dirty="0">
                          <a:latin typeface="Calibri" panose="020F0502020204030204" pitchFamily="34" charset="0"/>
                          <a:ea typeface="+mn-ea"/>
                          <a:cs typeface="Calibri" panose="020F0502020204030204" pitchFamily="34" charset="0"/>
                        </a:rPr>
                        <a:t>中已存在键值为欲插入元素键值的元素时，容器中元素保持不变，</a:t>
                      </a:r>
                      <a:r>
                        <a:rPr lang="en-US" altLang="zh-CN" sz="1600" baseline="0" dirty="0">
                          <a:latin typeface="Calibri" panose="020F0502020204030204" pitchFamily="34" charset="0"/>
                          <a:ea typeface="+mn-ea"/>
                          <a:cs typeface="Calibri" panose="020F0502020204030204" pitchFamily="34" charset="0"/>
                        </a:rPr>
                        <a:t>iterator</a:t>
                      </a:r>
                      <a:r>
                        <a:rPr lang="zh-CN" altLang="en-US" sz="1600" baseline="0" dirty="0">
                          <a:latin typeface="Calibri" panose="020F0502020204030204" pitchFamily="34" charset="0"/>
                          <a:ea typeface="+mn-ea"/>
                          <a:cs typeface="Calibri" panose="020F0502020204030204" pitchFamily="34" charset="0"/>
                        </a:rPr>
                        <a:t>执行已存在元素，</a:t>
                      </a:r>
                      <a:r>
                        <a:rPr lang="en-US" altLang="zh-CN" sz="1600" baseline="0" dirty="0">
                          <a:latin typeface="Calibri" panose="020F0502020204030204" pitchFamily="34" charset="0"/>
                          <a:ea typeface="+mn-ea"/>
                          <a:cs typeface="Calibri" panose="020F0502020204030204" pitchFamily="34" charset="0"/>
                        </a:rPr>
                        <a:t>bool</a:t>
                      </a:r>
                      <a:r>
                        <a:rPr lang="zh-CN" altLang="en-US" sz="1600" baseline="0" dirty="0">
                          <a:latin typeface="Calibri" panose="020F0502020204030204" pitchFamily="34" charset="0"/>
                          <a:ea typeface="+mn-ea"/>
                          <a:cs typeface="Calibri" panose="020F0502020204030204" pitchFamily="34" charset="0"/>
                        </a:rPr>
                        <a:t>值为</a:t>
                      </a:r>
                      <a:r>
                        <a:rPr lang="en-US" altLang="zh-CN" sz="1600" baseline="0" dirty="0">
                          <a:latin typeface="Calibri" panose="020F0502020204030204" pitchFamily="34" charset="0"/>
                          <a:ea typeface="+mn-ea"/>
                          <a:cs typeface="Calibri" panose="020F0502020204030204" pitchFamily="34" charset="0"/>
                        </a:rPr>
                        <a:t>false</a:t>
                      </a:r>
                    </a:p>
                    <a:p>
                      <a:r>
                        <a:rPr lang="zh-CN" altLang="en-US" sz="1600" dirty="0">
                          <a:latin typeface="Calibri" panose="020F0502020204030204" pitchFamily="34" charset="0"/>
                          <a:ea typeface="+mn-ea"/>
                          <a:cs typeface="Calibri" panose="020F0502020204030204" pitchFamily="34" charset="0"/>
                        </a:rPr>
                        <a:t>如果</a:t>
                      </a:r>
                      <a:r>
                        <a:rPr lang="en-US" altLang="zh-CN" sz="1600" dirty="0">
                          <a:latin typeface="Calibri" panose="020F0502020204030204" pitchFamily="34" charset="0"/>
                          <a:ea typeface="+mn-ea"/>
                          <a:cs typeface="Calibri" panose="020F0502020204030204" pitchFamily="34" charset="0"/>
                        </a:rPr>
                        <a:t>map</a:t>
                      </a:r>
                      <a:r>
                        <a:rPr lang="zh-CN" altLang="en-US" sz="1600" dirty="0">
                          <a:latin typeface="Calibri" panose="020F0502020204030204" pitchFamily="34" charset="0"/>
                          <a:ea typeface="+mn-ea"/>
                          <a:cs typeface="Calibri" panose="020F0502020204030204" pitchFamily="34" charset="0"/>
                        </a:rPr>
                        <a:t>中不存在键值</a:t>
                      </a:r>
                      <a:r>
                        <a:rPr lang="zh-CN" altLang="en-US" sz="1600" baseline="0" dirty="0">
                          <a:latin typeface="Calibri" panose="020F0502020204030204" pitchFamily="34" charset="0"/>
                          <a:ea typeface="+mn-ea"/>
                          <a:cs typeface="Calibri" panose="020F0502020204030204" pitchFamily="34" charset="0"/>
                        </a:rPr>
                        <a:t>为欲插入元素键值的元素时，插入新元素，</a:t>
                      </a:r>
                      <a:r>
                        <a:rPr lang="en-US" altLang="zh-CN" sz="1600" baseline="0" dirty="0">
                          <a:latin typeface="Calibri" panose="020F0502020204030204" pitchFamily="34" charset="0"/>
                          <a:ea typeface="+mn-ea"/>
                          <a:cs typeface="Calibri" panose="020F0502020204030204" pitchFamily="34" charset="0"/>
                        </a:rPr>
                        <a:t>iterator</a:t>
                      </a:r>
                      <a:r>
                        <a:rPr lang="zh-CN" altLang="en-US" sz="1600" baseline="0" dirty="0">
                          <a:latin typeface="Calibri" panose="020F0502020204030204" pitchFamily="34" charset="0"/>
                          <a:ea typeface="+mn-ea"/>
                          <a:cs typeface="Calibri" panose="020F0502020204030204" pitchFamily="34" charset="0"/>
                        </a:rPr>
                        <a:t>执行插入新元素，</a:t>
                      </a:r>
                      <a:r>
                        <a:rPr lang="en-US" altLang="zh-CN" sz="1600" baseline="0" dirty="0">
                          <a:latin typeface="Calibri" panose="020F0502020204030204" pitchFamily="34" charset="0"/>
                          <a:ea typeface="+mn-ea"/>
                          <a:cs typeface="Calibri" panose="020F0502020204030204" pitchFamily="34" charset="0"/>
                        </a:rPr>
                        <a:t>bool</a:t>
                      </a:r>
                      <a:r>
                        <a:rPr lang="zh-CN" altLang="en-US" sz="1600" baseline="0" dirty="0">
                          <a:latin typeface="Calibri" panose="020F0502020204030204" pitchFamily="34" charset="0"/>
                          <a:ea typeface="+mn-ea"/>
                          <a:cs typeface="Calibri" panose="020F0502020204030204" pitchFamily="34" charset="0"/>
                        </a:rPr>
                        <a:t>值为</a:t>
                      </a:r>
                      <a:r>
                        <a:rPr lang="en-US" altLang="zh-CN" sz="1600" baseline="0" dirty="0">
                          <a:latin typeface="Calibri" panose="020F0502020204030204" pitchFamily="34" charset="0"/>
                          <a:ea typeface="+mn-ea"/>
                          <a:cs typeface="Calibri" panose="020F0502020204030204" pitchFamily="34" charset="0"/>
                        </a:rPr>
                        <a:t>true</a:t>
                      </a:r>
                      <a:endParaRPr lang="zh-CN" altLang="en-US" sz="1600" dirty="0">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0001"/>
                  </a:ext>
                </a:extLst>
              </a:tr>
              <a:tr h="239753">
                <a:tc>
                  <a:txBody>
                    <a:bodyPr/>
                    <a:lstStyle/>
                    <a:p>
                      <a:r>
                        <a:rPr lang="en-US" altLang="zh-CN" sz="1600" dirty="0">
                          <a:latin typeface="Calibri" panose="020F0502020204030204" pitchFamily="34" charset="0"/>
                          <a:ea typeface="+mn-ea"/>
                          <a:cs typeface="Calibri" panose="020F0502020204030204" pitchFamily="34" charset="0"/>
                        </a:rPr>
                        <a:t>erase(pos)</a:t>
                      </a:r>
                      <a:r>
                        <a:rPr lang="zh-CN" altLang="en-US" sz="1600" dirty="0">
                          <a:latin typeface="Calibri" panose="020F0502020204030204" pitchFamily="34" charset="0"/>
                          <a:ea typeface="+mn-ea"/>
                          <a:cs typeface="Calibri" panose="020F0502020204030204" pitchFamily="34" charset="0"/>
                        </a:rPr>
                        <a:t>、</a:t>
                      </a:r>
                      <a:r>
                        <a:rPr lang="en-US" altLang="zh-CN" sz="1600" dirty="0">
                          <a:latin typeface="Calibri" panose="020F0502020204030204" pitchFamily="34" charset="0"/>
                          <a:ea typeface="+mn-ea"/>
                          <a:cs typeface="Calibri" panose="020F0502020204030204" pitchFamily="34" charset="0"/>
                        </a:rPr>
                        <a:t>erase(key)</a:t>
                      </a:r>
                      <a:endParaRPr lang="zh-CN" altLang="en-US" sz="1600" dirty="0">
                        <a:latin typeface="Calibri" panose="020F0502020204030204" pitchFamily="34" charset="0"/>
                        <a:ea typeface="+mn-ea"/>
                        <a:cs typeface="Calibri" panose="020F0502020204030204" pitchFamily="34" charset="0"/>
                      </a:endParaRPr>
                    </a:p>
                  </a:txBody>
                  <a:tcPr/>
                </a:tc>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删除指定位置元素</a:t>
                      </a:r>
                    </a:p>
                  </a:txBody>
                  <a:tcPr/>
                </a:tc>
                <a:extLst>
                  <a:ext uri="{0D108BD9-81ED-4DB2-BD59-A6C34878D82A}">
                    <a16:rowId xmlns:a16="http://schemas.microsoft.com/office/drawing/2014/main" val="10002"/>
                  </a:ext>
                </a:extLst>
              </a:tr>
              <a:tr h="304968">
                <a:tc>
                  <a:txBody>
                    <a:bodyPr/>
                    <a:lstStyle/>
                    <a:p>
                      <a:r>
                        <a:rPr lang="en-US" altLang="zh-CN" sz="1600" dirty="0">
                          <a:latin typeface="Calibri" panose="020F0502020204030204" pitchFamily="34" charset="0"/>
                          <a:ea typeface="+mn-ea"/>
                          <a:cs typeface="Calibri" panose="020F0502020204030204" pitchFamily="34" charset="0"/>
                        </a:rPr>
                        <a:t>clear()</a:t>
                      </a:r>
                      <a:endParaRPr lang="zh-CN" altLang="en-US" sz="1600" dirty="0">
                        <a:latin typeface="Calibri" panose="020F0502020204030204" pitchFamily="34" charset="0"/>
                        <a:ea typeface="+mn-ea"/>
                        <a:cs typeface="Calibri" panose="020F0502020204030204" pitchFamily="34" charset="0"/>
                      </a:endParaRPr>
                    </a:p>
                  </a:txBody>
                  <a:tcPr/>
                </a:tc>
                <a:tc>
                  <a:txBody>
                    <a:bodyPr/>
                    <a:lstStyle/>
                    <a:p>
                      <a:r>
                        <a:rPr lang="zh-CN" altLang="en-US" sz="1600" dirty="0">
                          <a:latin typeface="+mn-ea"/>
                          <a:ea typeface="+mn-ea"/>
                        </a:rPr>
                        <a:t>删除所有元素</a:t>
                      </a:r>
                    </a:p>
                  </a:txBody>
                  <a:tcPr/>
                </a:tc>
                <a:extLst>
                  <a:ext uri="{0D108BD9-81ED-4DB2-BD59-A6C34878D82A}">
                    <a16:rowId xmlns:a16="http://schemas.microsoft.com/office/drawing/2014/main" val="10003"/>
                  </a:ext>
                </a:extLst>
              </a:tr>
            </a:tbl>
          </a:graphicData>
        </a:graphic>
      </p:graphicFrame>
      <p:sp>
        <p:nvSpPr>
          <p:cNvPr id="8" name="矩形 7"/>
          <p:cNvSpPr/>
          <p:nvPr/>
        </p:nvSpPr>
        <p:spPr>
          <a:xfrm>
            <a:off x="590400" y="4192265"/>
            <a:ext cx="11450957" cy="461665"/>
          </a:xfrm>
          <a:prstGeom prst="rect">
            <a:avLst/>
          </a:prstGeom>
        </p:spPr>
        <p:txBody>
          <a:bodyPr wrap="square">
            <a:spAutoFit/>
          </a:bodyPr>
          <a:lstStyle/>
          <a:p>
            <a:pPr>
              <a:lnSpc>
                <a:spcPct val="150000"/>
              </a:lnSpc>
            </a:pPr>
            <a:r>
              <a:rPr lang="en-US" altLang="zh-CN" sz="1600" dirty="0">
                <a:solidFill>
                  <a:srgbClr val="0000FF"/>
                </a:solidFill>
                <a:latin typeface="+mn-ea"/>
                <a:ea typeface="+mn-ea"/>
              </a:rPr>
              <a:t>pair</a:t>
            </a:r>
            <a:r>
              <a:rPr lang="zh-CN" altLang="en-US" sz="1600" dirty="0">
                <a:latin typeface="+mn-ea"/>
                <a:ea typeface="+mn-ea"/>
              </a:rPr>
              <a:t>：</a:t>
            </a:r>
            <a:r>
              <a:rPr lang="zh-CN" altLang="en-US" sz="1600" dirty="0">
                <a:ea typeface="+mn-ea"/>
                <a:cs typeface="Calibri" panose="020F0502020204030204" pitchFamily="34" charset="0"/>
              </a:rPr>
              <a:t>一个</a:t>
            </a:r>
            <a:r>
              <a:rPr lang="en-US" altLang="zh-CN" sz="1600" dirty="0">
                <a:ea typeface="+mn-ea"/>
                <a:cs typeface="Calibri" panose="020F0502020204030204" pitchFamily="34" charset="0"/>
              </a:rPr>
              <a:t>pair</a:t>
            </a:r>
            <a:r>
              <a:rPr lang="zh-CN" altLang="en-US" sz="1600" dirty="0">
                <a:ea typeface="+mn-ea"/>
                <a:cs typeface="Calibri" panose="020F0502020204030204" pitchFamily="34" charset="0"/>
              </a:rPr>
              <a:t>保存两个数据成员，在这里</a:t>
            </a:r>
            <a:r>
              <a:rPr lang="en-US" altLang="zh-CN" sz="1600" dirty="0">
                <a:ea typeface="+mn-ea"/>
                <a:cs typeface="Calibri" panose="020F0502020204030204" pitchFamily="34" charset="0"/>
              </a:rPr>
              <a:t>Key</a:t>
            </a:r>
            <a:r>
              <a:rPr lang="zh-CN" altLang="en-US" sz="1600" dirty="0">
                <a:ea typeface="+mn-ea"/>
                <a:cs typeface="Calibri" panose="020F0502020204030204" pitchFamily="34" charset="0"/>
              </a:rPr>
              <a:t>表示</a:t>
            </a:r>
            <a:r>
              <a:rPr lang="en-US" altLang="zh-CN" sz="1600" dirty="0">
                <a:ea typeface="+mn-ea"/>
                <a:cs typeface="Calibri" panose="020F0502020204030204" pitchFamily="34" charset="0"/>
              </a:rPr>
              <a:t>map</a:t>
            </a:r>
            <a:r>
              <a:rPr lang="zh-CN" altLang="en-US" sz="1600" dirty="0">
                <a:ea typeface="+mn-ea"/>
                <a:cs typeface="Calibri" panose="020F0502020204030204" pitchFamily="34" charset="0"/>
              </a:rPr>
              <a:t>的键值类型，</a:t>
            </a:r>
            <a:r>
              <a:rPr lang="en-US" altLang="zh-CN" sz="1600" dirty="0">
                <a:ea typeface="+mn-ea"/>
                <a:cs typeface="Calibri" panose="020F0502020204030204" pitchFamily="34" charset="0"/>
              </a:rPr>
              <a:t>T</a:t>
            </a:r>
            <a:r>
              <a:rPr lang="zh-CN" altLang="en-US" sz="1600" dirty="0">
                <a:ea typeface="+mn-ea"/>
                <a:cs typeface="Calibri" panose="020F0502020204030204" pitchFamily="34" charset="0"/>
              </a:rPr>
              <a:t>表示</a:t>
            </a:r>
            <a:r>
              <a:rPr lang="en-US" altLang="zh-CN" sz="1600" dirty="0">
                <a:ea typeface="+mn-ea"/>
                <a:cs typeface="Calibri" panose="020F0502020204030204" pitchFamily="34" charset="0"/>
              </a:rPr>
              <a:t>map</a:t>
            </a:r>
            <a:r>
              <a:rPr lang="zh-CN" altLang="en-US" sz="1600" dirty="0">
                <a:ea typeface="+mn-ea"/>
                <a:cs typeface="Calibri" panose="020F0502020204030204" pitchFamily="34" charset="0"/>
              </a:rPr>
              <a:t>的值类型，可通过</a:t>
            </a:r>
            <a:r>
              <a:rPr lang="en-US" altLang="zh-CN" sz="1600" dirty="0">
                <a:ea typeface="+mn-ea"/>
                <a:cs typeface="Calibri" panose="020F0502020204030204" pitchFamily="34" charset="0"/>
              </a:rPr>
              <a:t>first</a:t>
            </a:r>
            <a:r>
              <a:rPr lang="zh-CN" altLang="en-US" sz="1600" dirty="0">
                <a:ea typeface="+mn-ea"/>
                <a:cs typeface="Calibri" panose="020F0502020204030204" pitchFamily="34" charset="0"/>
              </a:rPr>
              <a:t>、</a:t>
            </a:r>
            <a:r>
              <a:rPr lang="en-US" altLang="zh-CN" sz="1600" dirty="0">
                <a:ea typeface="+mn-ea"/>
                <a:cs typeface="Calibri" panose="020F0502020204030204" pitchFamily="34" charset="0"/>
              </a:rPr>
              <a:t>second</a:t>
            </a:r>
            <a:r>
              <a:rPr lang="zh-CN" altLang="en-US" sz="1600" dirty="0">
                <a:ea typeface="+mn-ea"/>
                <a:cs typeface="Calibri" panose="020F0502020204030204" pitchFamily="34" charset="0"/>
              </a:rPr>
              <a:t>成员访问</a:t>
            </a:r>
            <a:r>
              <a:rPr lang="en-US" altLang="zh-CN" sz="1600" dirty="0">
                <a:ea typeface="+mn-ea"/>
                <a:cs typeface="Calibri" panose="020F0502020204030204" pitchFamily="34" charset="0"/>
              </a:rPr>
              <a:t>Key</a:t>
            </a:r>
            <a:r>
              <a:rPr lang="zh-CN" altLang="en-US" sz="1600" dirty="0">
                <a:ea typeface="+mn-ea"/>
                <a:cs typeface="Calibri" panose="020F0502020204030204" pitchFamily="34" charset="0"/>
              </a:rPr>
              <a:t>、</a:t>
            </a:r>
            <a:r>
              <a:rPr lang="en-US" altLang="zh-CN" sz="1600" dirty="0">
                <a:ea typeface="+mn-ea"/>
                <a:cs typeface="Calibri" panose="020F0502020204030204" pitchFamily="34" charset="0"/>
              </a:rPr>
              <a:t>T</a:t>
            </a:r>
            <a:endParaRPr lang="zh-CN" altLang="en-US" sz="1600" dirty="0">
              <a:latin typeface="+mn-ea"/>
              <a:ea typeface="+mn-ea"/>
            </a:endParaRPr>
          </a:p>
        </p:txBody>
      </p:sp>
      <p:sp>
        <p:nvSpPr>
          <p:cNvPr id="9" name="矩形 8"/>
          <p:cNvSpPr/>
          <p:nvPr/>
        </p:nvSpPr>
        <p:spPr>
          <a:xfrm>
            <a:off x="1057027" y="4597936"/>
            <a:ext cx="6336704" cy="1815882"/>
          </a:xfrm>
          <a:prstGeom prst="rect">
            <a:avLst/>
          </a:prstGeom>
          <a:solidFill>
            <a:schemeClr val="bg1">
              <a:lumMod val="95000"/>
            </a:schemeClr>
          </a:solidFill>
        </p:spPr>
        <p:txBody>
          <a:bodyPr wrap="square">
            <a:spAutoFit/>
          </a:bodyPr>
          <a:lstStyle/>
          <a:p>
            <a:r>
              <a:rPr lang="en-US" altLang="zh-CN" sz="1600" dirty="0"/>
              <a:t>std::map&lt;</a:t>
            </a:r>
            <a:r>
              <a:rPr lang="en-US" altLang="zh-CN" sz="1600" i="1" dirty="0" err="1"/>
              <a:t>int</a:t>
            </a:r>
            <a:r>
              <a:rPr lang="en-US" altLang="zh-CN" sz="1600" dirty="0"/>
              <a:t>, </a:t>
            </a:r>
            <a:r>
              <a:rPr lang="en-US" altLang="zh-CN" sz="1600" i="1" dirty="0"/>
              <a:t>char</a:t>
            </a:r>
            <a:r>
              <a:rPr lang="en-US" altLang="zh-CN" sz="1600" dirty="0"/>
              <a:t>&gt; m;</a:t>
            </a:r>
          </a:p>
          <a:p>
            <a:r>
              <a:rPr lang="en-US" altLang="zh-CN" sz="1600" dirty="0"/>
              <a:t>m[</a:t>
            </a:r>
            <a:r>
              <a:rPr lang="en-US" altLang="zh-CN" sz="1600" dirty="0">
                <a:solidFill>
                  <a:srgbClr val="FF0000"/>
                </a:solidFill>
              </a:rPr>
              <a:t>1</a:t>
            </a:r>
            <a:r>
              <a:rPr lang="en-US" altLang="zh-CN" sz="1600" dirty="0"/>
              <a:t>] = '1';</a:t>
            </a:r>
          </a:p>
          <a:p>
            <a:r>
              <a:rPr lang="en-US" altLang="zh-CN" sz="1600" i="1" dirty="0"/>
              <a:t>auto</a:t>
            </a:r>
            <a:r>
              <a:rPr lang="en-US" altLang="zh-CN" sz="1600" dirty="0"/>
              <a:t> </a:t>
            </a:r>
            <a:r>
              <a:rPr lang="en-US" altLang="zh-CN" sz="1600" dirty="0" err="1"/>
              <a:t>insert_result</a:t>
            </a:r>
            <a:r>
              <a:rPr lang="en-US" altLang="zh-CN" sz="1600" dirty="0"/>
              <a:t> = </a:t>
            </a:r>
            <a:r>
              <a:rPr lang="en-US" altLang="zh-CN" sz="1600" dirty="0" err="1"/>
              <a:t>m.insert</a:t>
            </a:r>
            <a:r>
              <a:rPr lang="en-US" altLang="zh-CN" sz="1600" dirty="0"/>
              <a:t>(std::pair&lt;</a:t>
            </a:r>
            <a:r>
              <a:rPr lang="en-US" altLang="zh-CN" sz="1600" i="1" dirty="0" err="1"/>
              <a:t>int</a:t>
            </a:r>
            <a:r>
              <a:rPr lang="en-US" altLang="zh-CN" sz="1600" dirty="0"/>
              <a:t>, </a:t>
            </a:r>
            <a:r>
              <a:rPr lang="en-US" altLang="zh-CN" sz="1600" i="1" dirty="0"/>
              <a:t>char</a:t>
            </a:r>
            <a:r>
              <a:rPr lang="en-US" altLang="zh-CN" sz="1600" dirty="0"/>
              <a:t>&gt;(</a:t>
            </a:r>
            <a:r>
              <a:rPr lang="en-US" altLang="zh-CN" sz="1600" dirty="0">
                <a:solidFill>
                  <a:srgbClr val="FF0000"/>
                </a:solidFill>
              </a:rPr>
              <a:t>1</a:t>
            </a:r>
            <a:r>
              <a:rPr lang="en-US" altLang="zh-CN" sz="1600" dirty="0"/>
              <a:t>, '1'));</a:t>
            </a:r>
          </a:p>
          <a:p>
            <a:r>
              <a:rPr lang="en-US" altLang="zh-CN" sz="1600" dirty="0"/>
              <a:t>std::cout &lt;&lt; "</a:t>
            </a:r>
            <a:r>
              <a:rPr lang="en-US" altLang="zh-CN" sz="1600" dirty="0" err="1"/>
              <a:t>insert_rsult.second</a:t>
            </a:r>
            <a:r>
              <a:rPr lang="en-US" altLang="zh-CN" sz="1600" dirty="0"/>
              <a:t> = " &lt;&lt; </a:t>
            </a:r>
            <a:r>
              <a:rPr lang="en-US" altLang="zh-CN" sz="1600" dirty="0" err="1"/>
              <a:t>insert_result.second</a:t>
            </a:r>
            <a:r>
              <a:rPr lang="en-US" altLang="zh-CN" sz="1600" dirty="0"/>
              <a:t> &lt;&lt; std::endl;</a:t>
            </a:r>
          </a:p>
          <a:p>
            <a:br>
              <a:rPr lang="en-US" altLang="zh-CN" sz="1600" dirty="0"/>
            </a:br>
            <a:r>
              <a:rPr lang="en-US" altLang="zh-CN" sz="1600" dirty="0" err="1"/>
              <a:t>insert_result</a:t>
            </a:r>
            <a:r>
              <a:rPr lang="en-US" altLang="zh-CN" sz="1600" dirty="0"/>
              <a:t> = </a:t>
            </a:r>
            <a:r>
              <a:rPr lang="en-US" altLang="zh-CN" sz="1600" dirty="0" err="1"/>
              <a:t>m.insert</a:t>
            </a:r>
            <a:r>
              <a:rPr lang="en-US" altLang="zh-CN" sz="1600" dirty="0"/>
              <a:t>(std::pair&lt;</a:t>
            </a:r>
            <a:r>
              <a:rPr lang="en-US" altLang="zh-CN" sz="1600" i="1" dirty="0" err="1"/>
              <a:t>int</a:t>
            </a:r>
            <a:r>
              <a:rPr lang="en-US" altLang="zh-CN" sz="1600" dirty="0"/>
              <a:t>, </a:t>
            </a:r>
            <a:r>
              <a:rPr lang="en-US" altLang="zh-CN" sz="1600" i="1" dirty="0"/>
              <a:t>char</a:t>
            </a:r>
            <a:r>
              <a:rPr lang="en-US" altLang="zh-CN" sz="1600" dirty="0"/>
              <a:t>&gt;(</a:t>
            </a:r>
            <a:r>
              <a:rPr lang="en-US" altLang="zh-CN" sz="1600" dirty="0">
                <a:solidFill>
                  <a:srgbClr val="0000FF"/>
                </a:solidFill>
              </a:rPr>
              <a:t>2</a:t>
            </a:r>
            <a:r>
              <a:rPr lang="en-US" altLang="zh-CN" sz="1600" dirty="0"/>
              <a:t>, '2'));</a:t>
            </a:r>
          </a:p>
          <a:p>
            <a:r>
              <a:rPr lang="en-US" altLang="zh-CN" sz="1600" dirty="0"/>
              <a:t>std::cout &lt;&lt; "</a:t>
            </a:r>
            <a:r>
              <a:rPr lang="en-US" altLang="zh-CN" sz="1600" dirty="0" err="1"/>
              <a:t>insert_rsult.second</a:t>
            </a:r>
            <a:r>
              <a:rPr lang="en-US" altLang="zh-CN" sz="1600" dirty="0"/>
              <a:t> = " &lt;&lt; </a:t>
            </a:r>
            <a:r>
              <a:rPr lang="en-US" altLang="zh-CN" sz="1600" dirty="0" err="1"/>
              <a:t>insert_result.second</a:t>
            </a:r>
            <a:r>
              <a:rPr lang="en-US" altLang="zh-CN" sz="1600" dirty="0"/>
              <a:t> &lt;&lt; std::endl;</a:t>
            </a:r>
          </a:p>
        </p:txBody>
      </p:sp>
      <p:sp>
        <p:nvSpPr>
          <p:cNvPr id="11" name="矩形 10"/>
          <p:cNvSpPr/>
          <p:nvPr/>
        </p:nvSpPr>
        <p:spPr>
          <a:xfrm>
            <a:off x="7837512" y="6094090"/>
            <a:ext cx="3228628" cy="338554"/>
          </a:xfrm>
          <a:prstGeom prst="rect">
            <a:avLst/>
          </a:prstGeom>
          <a:solidFill>
            <a:schemeClr val="bg1">
              <a:lumMod val="95000"/>
            </a:schemeClr>
          </a:solidFill>
        </p:spPr>
        <p:txBody>
          <a:bodyPr wrap="square">
            <a:spAutoFit/>
          </a:bodyPr>
          <a:lstStyle/>
          <a:p>
            <a:pPr algn="ctr"/>
            <a:r>
              <a:rPr lang="en-US" altLang="zh-CN" sz="1600" dirty="0" err="1"/>
              <a:t>insert_rsult.second</a:t>
            </a:r>
            <a:r>
              <a:rPr lang="en-US" altLang="zh-CN" sz="1600" dirty="0"/>
              <a:t> = </a:t>
            </a:r>
            <a:r>
              <a:rPr lang="en-US" altLang="zh-CN" sz="1600" dirty="0">
                <a:solidFill>
                  <a:srgbClr val="0000FF"/>
                </a:solidFill>
              </a:rPr>
              <a:t>1</a:t>
            </a:r>
          </a:p>
        </p:txBody>
      </p:sp>
      <p:sp>
        <p:nvSpPr>
          <p:cNvPr id="12" name="圆角矩形 11"/>
          <p:cNvSpPr/>
          <p:nvPr/>
        </p:nvSpPr>
        <p:spPr bwMode="auto">
          <a:xfrm>
            <a:off x="1129035" y="5374010"/>
            <a:ext cx="6120680" cy="333764"/>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4" name="直接箭头连接符 13"/>
          <p:cNvCxnSpPr>
            <a:stCxn id="12" idx="3"/>
            <a:endCxn id="10" idx="1"/>
          </p:cNvCxnSpPr>
          <p:nvPr/>
        </p:nvCxnSpPr>
        <p:spPr bwMode="auto">
          <a:xfrm>
            <a:off x="7249715" y="5540892"/>
            <a:ext cx="587797" cy="2395"/>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圆角矩形 14"/>
          <p:cNvSpPr/>
          <p:nvPr/>
        </p:nvSpPr>
        <p:spPr bwMode="auto">
          <a:xfrm>
            <a:off x="1117302" y="6094090"/>
            <a:ext cx="6120680" cy="333764"/>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6" name="直接箭头连接符 15"/>
          <p:cNvCxnSpPr>
            <a:stCxn id="15" idx="3"/>
            <a:endCxn id="11" idx="1"/>
          </p:cNvCxnSpPr>
          <p:nvPr/>
        </p:nvCxnSpPr>
        <p:spPr bwMode="auto">
          <a:xfrm>
            <a:off x="7237982" y="6260972"/>
            <a:ext cx="599530" cy="2395"/>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a:xfrm>
            <a:off x="7837512" y="5374010"/>
            <a:ext cx="3228628" cy="338554"/>
          </a:xfrm>
          <a:prstGeom prst="rect">
            <a:avLst/>
          </a:prstGeom>
          <a:solidFill>
            <a:schemeClr val="bg1">
              <a:lumMod val="95000"/>
            </a:schemeClr>
          </a:solidFill>
        </p:spPr>
        <p:txBody>
          <a:bodyPr wrap="square">
            <a:spAutoFit/>
          </a:bodyPr>
          <a:lstStyle/>
          <a:p>
            <a:pPr algn="ctr"/>
            <a:r>
              <a:rPr lang="en-US" altLang="zh-CN" sz="1600" dirty="0" err="1"/>
              <a:t>insert_rsult.second</a:t>
            </a:r>
            <a:r>
              <a:rPr lang="en-US" altLang="zh-CN" sz="1600" dirty="0"/>
              <a:t> = </a:t>
            </a:r>
            <a:r>
              <a:rPr lang="en-US" altLang="zh-CN" sz="1600" dirty="0">
                <a:solidFill>
                  <a:srgbClr val="FF0000"/>
                </a:solidFill>
              </a:rPr>
              <a:t>0</a:t>
            </a:r>
          </a:p>
        </p:txBody>
      </p:sp>
      <p:sp>
        <p:nvSpPr>
          <p:cNvPr id="18" name="矩形 17"/>
          <p:cNvSpPr/>
          <p:nvPr/>
        </p:nvSpPr>
        <p:spPr>
          <a:xfrm>
            <a:off x="7837511" y="5011575"/>
            <a:ext cx="3228628" cy="338554"/>
          </a:xfrm>
          <a:prstGeom prst="rect">
            <a:avLst/>
          </a:prstGeom>
          <a:solidFill>
            <a:schemeClr val="bg1">
              <a:lumMod val="95000"/>
            </a:schemeClr>
          </a:solidFill>
        </p:spPr>
        <p:txBody>
          <a:bodyPr wrap="square">
            <a:spAutoFit/>
          </a:bodyPr>
          <a:lstStyle/>
          <a:p>
            <a:pPr algn="ctr"/>
            <a:r>
              <a:rPr lang="zh-CN" altLang="en-US" sz="1600" dirty="0">
                <a:latin typeface="+mn-ea"/>
                <a:ea typeface="+mn-ea"/>
              </a:rPr>
              <a:t>当前</a:t>
            </a:r>
            <a:r>
              <a:rPr lang="en-US" altLang="zh-CN" sz="1600" dirty="0">
                <a:latin typeface="+mn-ea"/>
                <a:ea typeface="+mn-ea"/>
              </a:rPr>
              <a:t>map</a:t>
            </a:r>
            <a:r>
              <a:rPr lang="zh-CN" altLang="en-US" sz="1600" dirty="0">
                <a:latin typeface="+mn-ea"/>
                <a:ea typeface="+mn-ea"/>
              </a:rPr>
              <a:t>中已存在键值为</a:t>
            </a:r>
            <a:r>
              <a:rPr lang="en-US" altLang="zh-CN" sz="1600" dirty="0">
                <a:latin typeface="+mn-ea"/>
                <a:ea typeface="+mn-ea"/>
              </a:rPr>
              <a:t>1</a:t>
            </a:r>
            <a:r>
              <a:rPr lang="zh-CN" altLang="en-US" sz="1600" dirty="0">
                <a:latin typeface="+mn-ea"/>
                <a:ea typeface="+mn-ea"/>
              </a:rPr>
              <a:t>的元素</a:t>
            </a:r>
            <a:endParaRPr lang="en-US" altLang="zh-CN" sz="1600" dirty="0">
              <a:solidFill>
                <a:srgbClr val="FF0000"/>
              </a:solidFill>
              <a:latin typeface="+mn-ea"/>
              <a:ea typeface="+mn-ea"/>
            </a:endParaRPr>
          </a:p>
        </p:txBody>
      </p:sp>
      <p:sp>
        <p:nvSpPr>
          <p:cNvPr id="23" name="矩形 22"/>
          <p:cNvSpPr/>
          <p:nvPr/>
        </p:nvSpPr>
        <p:spPr>
          <a:xfrm>
            <a:off x="7837511" y="5731200"/>
            <a:ext cx="3228628" cy="338554"/>
          </a:xfrm>
          <a:prstGeom prst="rect">
            <a:avLst/>
          </a:prstGeom>
          <a:solidFill>
            <a:schemeClr val="bg1">
              <a:lumMod val="95000"/>
            </a:schemeClr>
          </a:solidFill>
        </p:spPr>
        <p:txBody>
          <a:bodyPr wrap="square">
            <a:spAutoFit/>
          </a:bodyPr>
          <a:lstStyle/>
          <a:p>
            <a:pPr algn="ctr"/>
            <a:r>
              <a:rPr lang="zh-CN" altLang="en-US" sz="1600" dirty="0">
                <a:latin typeface="+mn-ea"/>
                <a:ea typeface="+mn-ea"/>
              </a:rPr>
              <a:t>当前</a:t>
            </a:r>
            <a:r>
              <a:rPr lang="en-US" altLang="zh-CN" sz="1600" dirty="0">
                <a:latin typeface="+mn-ea"/>
                <a:ea typeface="+mn-ea"/>
              </a:rPr>
              <a:t>map</a:t>
            </a:r>
            <a:r>
              <a:rPr lang="zh-CN" altLang="en-US" sz="1600" dirty="0">
                <a:latin typeface="+mn-ea"/>
                <a:ea typeface="+mn-ea"/>
              </a:rPr>
              <a:t>中不存在键值为</a:t>
            </a:r>
            <a:r>
              <a:rPr lang="en-US" altLang="zh-CN" sz="1600" dirty="0">
                <a:latin typeface="+mn-ea"/>
                <a:ea typeface="+mn-ea"/>
              </a:rPr>
              <a:t>2</a:t>
            </a:r>
            <a:r>
              <a:rPr lang="zh-CN" altLang="en-US" sz="1600" dirty="0">
                <a:latin typeface="+mn-ea"/>
                <a:ea typeface="+mn-ea"/>
              </a:rPr>
              <a:t>的元素</a:t>
            </a:r>
            <a:endParaRPr lang="en-US" altLang="zh-CN" sz="1600" dirty="0">
              <a:solidFill>
                <a:srgbClr val="FF0000"/>
              </a:solidFill>
              <a:latin typeface="+mn-ea"/>
              <a:ea typeface="+mn-ea"/>
            </a:endParaRPr>
          </a:p>
        </p:txBody>
      </p:sp>
    </p:spTree>
    <p:extLst>
      <p:ext uri="{BB962C8B-B14F-4D97-AF65-F5344CB8AC3E}">
        <p14:creationId xmlns:p14="http://schemas.microsoft.com/office/powerpoint/2010/main" val="3197043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0" grpId="0" animBg="1"/>
      <p:bldP spid="18"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5608751" y="4475405"/>
            <a:ext cx="4104456" cy="2062103"/>
          </a:xfrm>
          <a:prstGeom prst="rect">
            <a:avLst/>
          </a:prstGeom>
          <a:solidFill>
            <a:schemeClr val="bg1">
              <a:lumMod val="95000"/>
            </a:schemeClr>
          </a:solidFill>
        </p:spPr>
        <p:txBody>
          <a:bodyPr wrap="square">
            <a:spAutoFit/>
          </a:bodyPr>
          <a:lstStyle/>
          <a:p>
            <a:r>
              <a:rPr lang="en-US" altLang="zh-CN" sz="1600" dirty="0"/>
              <a:t>std::map&lt;</a:t>
            </a:r>
            <a:r>
              <a:rPr lang="en-US" altLang="zh-CN" sz="1600" i="1" dirty="0" err="1"/>
              <a:t>int</a:t>
            </a:r>
            <a:r>
              <a:rPr lang="en-US" altLang="zh-CN" sz="1600" dirty="0"/>
              <a:t>, </a:t>
            </a:r>
            <a:r>
              <a:rPr lang="en-US" altLang="zh-CN" sz="1600" i="1" dirty="0"/>
              <a:t>char</a:t>
            </a:r>
            <a:r>
              <a:rPr lang="en-US" altLang="zh-CN" sz="1600" dirty="0"/>
              <a:t>&gt; m;</a:t>
            </a:r>
          </a:p>
          <a:p>
            <a:r>
              <a:rPr lang="en-US" altLang="zh-CN" sz="1600" dirty="0"/>
              <a:t>m[</a:t>
            </a:r>
            <a:r>
              <a:rPr lang="en-US" altLang="zh-CN" sz="1600" dirty="0">
                <a:solidFill>
                  <a:srgbClr val="FF0000"/>
                </a:solidFill>
              </a:rPr>
              <a:t>1</a:t>
            </a:r>
            <a:r>
              <a:rPr lang="en-US" altLang="zh-CN" sz="1600" dirty="0"/>
              <a:t>] = '1';</a:t>
            </a:r>
          </a:p>
          <a:p>
            <a:r>
              <a:rPr lang="en-US" altLang="zh-CN" sz="1600" i="1" dirty="0"/>
              <a:t>auto</a:t>
            </a:r>
            <a:r>
              <a:rPr lang="en-US" altLang="zh-CN" sz="1600" dirty="0"/>
              <a:t> </a:t>
            </a:r>
            <a:r>
              <a:rPr lang="en-US" altLang="zh-CN" sz="1600" dirty="0" err="1"/>
              <a:t>find_result</a:t>
            </a:r>
            <a:r>
              <a:rPr lang="en-US" altLang="zh-CN" sz="1600" dirty="0"/>
              <a:t> = </a:t>
            </a:r>
            <a:r>
              <a:rPr lang="en-US" altLang="zh-CN" sz="1600" dirty="0" err="1"/>
              <a:t>m.find</a:t>
            </a:r>
            <a:r>
              <a:rPr lang="en-US" altLang="zh-CN" sz="1600" dirty="0"/>
              <a:t>(</a:t>
            </a:r>
            <a:r>
              <a:rPr lang="en-US" altLang="zh-CN" sz="1600" dirty="0">
                <a:solidFill>
                  <a:srgbClr val="0000FF"/>
                </a:solidFill>
              </a:rPr>
              <a:t>2</a:t>
            </a:r>
            <a:r>
              <a:rPr lang="en-US" altLang="zh-CN" sz="1600" dirty="0"/>
              <a:t>);</a:t>
            </a:r>
          </a:p>
          <a:p>
            <a:r>
              <a:rPr lang="en-US" altLang="zh-CN" sz="1600" dirty="0"/>
              <a:t>if (</a:t>
            </a:r>
            <a:r>
              <a:rPr lang="en-US" altLang="zh-CN" sz="1600" dirty="0" err="1"/>
              <a:t>find_result</a:t>
            </a:r>
            <a:r>
              <a:rPr lang="en-US" altLang="zh-CN" sz="1600" dirty="0"/>
              <a:t> == </a:t>
            </a:r>
            <a:r>
              <a:rPr lang="en-US" altLang="zh-CN" sz="1600" dirty="0" err="1"/>
              <a:t>m.end</a:t>
            </a:r>
            <a:r>
              <a:rPr lang="en-US" altLang="zh-CN" sz="1600" dirty="0"/>
              <a:t>()) {</a:t>
            </a:r>
          </a:p>
          <a:p>
            <a:r>
              <a:rPr lang="en-US" altLang="zh-CN" sz="1600" dirty="0"/>
              <a:t>    std::cout &lt;&lt; "not found!" &lt;&lt; std::endl;</a:t>
            </a:r>
          </a:p>
          <a:p>
            <a:r>
              <a:rPr lang="en-US" altLang="zh-CN" sz="1600" dirty="0"/>
              <a:t>} else {</a:t>
            </a:r>
          </a:p>
          <a:p>
            <a:r>
              <a:rPr lang="en-US" altLang="zh-CN" sz="1600" dirty="0"/>
              <a:t>    std::cout &lt;&lt; "found it!" &lt;&lt; std::endl;</a:t>
            </a:r>
          </a:p>
          <a:p>
            <a:r>
              <a:rPr lang="en-US" altLang="zh-CN" sz="1600" dirty="0"/>
              <a:t>}</a:t>
            </a:r>
          </a:p>
        </p:txBody>
      </p:sp>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关联式容器</a:t>
            </a:r>
            <a:r>
              <a:rPr lang="en-US" altLang="zh-CN" sz="4000" dirty="0">
                <a:solidFill>
                  <a:srgbClr val="FF0000"/>
                </a:solidFill>
                <a:latin typeface="微软雅黑" panose="020B0503020204020204" pitchFamily="34" charset="-122"/>
                <a:ea typeface="微软雅黑" panose="020B0503020204020204" pitchFamily="34" charset="-122"/>
              </a:rPr>
              <a:t>——map</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35</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元素访问</a:t>
            </a:r>
          </a:p>
        </p:txBody>
      </p:sp>
      <p:graphicFrame>
        <p:nvGraphicFramePr>
          <p:cNvPr id="19" name="表格 18"/>
          <p:cNvGraphicFramePr>
            <a:graphicFrameLocks noGrp="1"/>
          </p:cNvGraphicFramePr>
          <p:nvPr>
            <p:extLst>
              <p:ext uri="{D42A27DB-BD31-4B8C-83A1-F6EECF244321}">
                <p14:modId xmlns:p14="http://schemas.microsoft.com/office/powerpoint/2010/main" val="698849658"/>
              </p:ext>
            </p:extLst>
          </p:nvPr>
        </p:nvGraphicFramePr>
        <p:xfrm>
          <a:off x="1057027" y="1485578"/>
          <a:ext cx="9007156" cy="1219200"/>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215096">
                <a:tc gridSpan="2">
                  <a:txBody>
                    <a:bodyPr/>
                    <a:lstStyle/>
                    <a:p>
                      <a:pPr algn="ctr"/>
                      <a:r>
                        <a:rPr lang="zh-CN" altLang="en-US" sz="2000" dirty="0"/>
                        <a:t>元素访问</a:t>
                      </a:r>
                    </a:p>
                  </a:txBody>
                  <a:tcPr/>
                </a:tc>
                <a:tc hMerge="1">
                  <a:txBody>
                    <a:bodyPr/>
                    <a:lstStyle/>
                    <a:p>
                      <a:endParaRPr lang="zh-CN" altLang="en-US" dirty="0"/>
                    </a:p>
                  </a:txBody>
                  <a:tcPr/>
                </a:tc>
                <a:extLst>
                  <a:ext uri="{0D108BD9-81ED-4DB2-BD59-A6C34878D82A}">
                    <a16:rowId xmlns:a16="http://schemas.microsoft.com/office/drawing/2014/main" val="10000"/>
                  </a:ext>
                </a:extLst>
              </a:tr>
              <a:tr h="502889">
                <a:tc>
                  <a:txBody>
                    <a:bodyPr/>
                    <a:lstStyle/>
                    <a:p>
                      <a:r>
                        <a:rPr lang="en-US" altLang="zh-CN" sz="1600" dirty="0">
                          <a:latin typeface="Calibri" panose="020F0502020204030204" pitchFamily="34" charset="0"/>
                          <a:ea typeface="+mn-ea"/>
                          <a:cs typeface="Calibri" panose="020F0502020204030204" pitchFamily="34" charset="0"/>
                        </a:rPr>
                        <a:t>operator[key]</a:t>
                      </a:r>
                      <a:endParaRPr lang="zh-CN" altLang="en-US" sz="1600" dirty="0">
                        <a:latin typeface="Calibri" panose="020F0502020204030204" pitchFamily="34" charset="0"/>
                        <a:ea typeface="+mn-ea"/>
                        <a:cs typeface="Calibri" panose="020F0502020204030204" pitchFamily="34" charset="0"/>
                      </a:endParaRPr>
                    </a:p>
                  </a:txBody>
                  <a:tcPr/>
                </a:tc>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访问指定键值的元素</a:t>
                      </a:r>
                      <a:endParaRPr lang="en-US" altLang="zh-CN" sz="1600" dirty="0">
                        <a:latin typeface="+mn-ea"/>
                        <a:ea typeface="+mn-ea"/>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如果容器中不存在对应</a:t>
                      </a:r>
                      <a:r>
                        <a:rPr lang="en-US" altLang="zh-CN" sz="1600" dirty="0">
                          <a:latin typeface="+mn-ea"/>
                          <a:ea typeface="+mn-ea"/>
                        </a:rPr>
                        <a:t>key</a:t>
                      </a:r>
                      <a:r>
                        <a:rPr lang="zh-CN" altLang="en-US" sz="1600" dirty="0">
                          <a:latin typeface="+mn-ea"/>
                          <a:ea typeface="+mn-ea"/>
                        </a:rPr>
                        <a:t>键值的元素时，会</a:t>
                      </a:r>
                      <a:r>
                        <a:rPr lang="zh-CN" altLang="en-US" sz="1600" dirty="0">
                          <a:solidFill>
                            <a:srgbClr val="FF0000"/>
                          </a:solidFill>
                          <a:latin typeface="+mn-ea"/>
                          <a:ea typeface="+mn-ea"/>
                        </a:rPr>
                        <a:t>添加</a:t>
                      </a:r>
                      <a:r>
                        <a:rPr lang="zh-CN" altLang="en-US" sz="1600" dirty="0">
                          <a:latin typeface="+mn-ea"/>
                          <a:ea typeface="+mn-ea"/>
                        </a:rPr>
                        <a:t>一个具有此关键字的元素，同时返回指向此元素值的引用</a:t>
                      </a:r>
                    </a:p>
                  </a:txBody>
                  <a:tcPr/>
                </a:tc>
                <a:extLst>
                  <a:ext uri="{0D108BD9-81ED-4DB2-BD59-A6C34878D82A}">
                    <a16:rowId xmlns:a16="http://schemas.microsoft.com/office/drawing/2014/main" val="10001"/>
                  </a:ext>
                </a:extLst>
              </a:tr>
            </a:tbl>
          </a:graphicData>
        </a:graphic>
      </p:graphicFrame>
      <p:sp>
        <p:nvSpPr>
          <p:cNvPr id="8" name="矩形 7"/>
          <p:cNvSpPr/>
          <p:nvPr/>
        </p:nvSpPr>
        <p:spPr>
          <a:xfrm>
            <a:off x="988097" y="2637706"/>
            <a:ext cx="9145016" cy="458908"/>
          </a:xfrm>
          <a:prstGeom prst="rect">
            <a:avLst/>
          </a:prstGeom>
        </p:spPr>
        <p:txBody>
          <a:bodyPr wrap="square">
            <a:spAutoFit/>
          </a:bodyPr>
          <a:lstStyle/>
          <a:p>
            <a:pPr>
              <a:lnSpc>
                <a:spcPct val="150000"/>
              </a:lnSpc>
            </a:pPr>
            <a:r>
              <a:rPr lang="zh-CN" altLang="en-US" dirty="0">
                <a:latin typeface="+mn-ea"/>
                <a:ea typeface="+mn-ea"/>
              </a:rPr>
              <a:t>如果仅仅是想通过</a:t>
            </a:r>
            <a:r>
              <a:rPr lang="en-US" altLang="zh-CN" dirty="0">
                <a:latin typeface="+mn-ea"/>
                <a:ea typeface="+mn-ea"/>
              </a:rPr>
              <a:t>key</a:t>
            </a:r>
            <a:r>
              <a:rPr lang="zh-CN" altLang="en-US" dirty="0">
                <a:latin typeface="+mn-ea"/>
                <a:ea typeface="+mn-ea"/>
              </a:rPr>
              <a:t>获取对应元素的值时，请慎用</a:t>
            </a:r>
            <a:r>
              <a:rPr lang="en-US" altLang="zh-CN" dirty="0">
                <a:latin typeface="+mn-ea"/>
                <a:ea typeface="+mn-ea"/>
              </a:rPr>
              <a:t>[]</a:t>
            </a:r>
            <a:r>
              <a:rPr lang="zh-CN" altLang="en-US" dirty="0">
                <a:latin typeface="+mn-ea"/>
                <a:ea typeface="+mn-ea"/>
              </a:rPr>
              <a:t>下标操作，而代替使用如下方式</a:t>
            </a:r>
          </a:p>
        </p:txBody>
      </p:sp>
      <p:graphicFrame>
        <p:nvGraphicFramePr>
          <p:cNvPr id="9" name="表格 8"/>
          <p:cNvGraphicFramePr>
            <a:graphicFrameLocks noGrp="1"/>
          </p:cNvGraphicFramePr>
          <p:nvPr>
            <p:extLst>
              <p:ext uri="{D42A27DB-BD31-4B8C-83A1-F6EECF244321}">
                <p14:modId xmlns:p14="http://schemas.microsoft.com/office/powerpoint/2010/main" val="1767654163"/>
              </p:ext>
            </p:extLst>
          </p:nvPr>
        </p:nvGraphicFramePr>
        <p:xfrm>
          <a:off x="1066003" y="3141762"/>
          <a:ext cx="9007156" cy="1219200"/>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288032">
                <a:tc gridSpan="2">
                  <a:txBody>
                    <a:bodyPr/>
                    <a:lstStyle/>
                    <a:p>
                      <a:pPr algn="ctr"/>
                      <a:r>
                        <a:rPr lang="zh-CN" altLang="en-US" sz="2000" dirty="0"/>
                        <a:t>元素访问</a:t>
                      </a:r>
                    </a:p>
                  </a:txBody>
                  <a:tcPr/>
                </a:tc>
                <a:tc hMerge="1">
                  <a:txBody>
                    <a:bodyPr/>
                    <a:lstStyle/>
                    <a:p>
                      <a:endParaRPr lang="zh-CN" altLang="en-US" dirty="0"/>
                    </a:p>
                  </a:txBody>
                  <a:tcPr/>
                </a:tc>
                <a:extLst>
                  <a:ext uri="{0D108BD9-81ED-4DB2-BD59-A6C34878D82A}">
                    <a16:rowId xmlns:a16="http://schemas.microsoft.com/office/drawing/2014/main" val="10000"/>
                  </a:ext>
                </a:extLst>
              </a:tr>
              <a:tr h="502889">
                <a:tc>
                  <a:txBody>
                    <a:bodyPr/>
                    <a:lstStyle/>
                    <a:p>
                      <a:r>
                        <a:rPr lang="en-US" altLang="zh-CN" sz="1600" dirty="0">
                          <a:latin typeface="Calibri" panose="020F0502020204030204" pitchFamily="34" charset="0"/>
                          <a:ea typeface="+mn-ea"/>
                          <a:cs typeface="Calibri" panose="020F0502020204030204" pitchFamily="34" charset="0"/>
                        </a:rPr>
                        <a:t>find(key)</a:t>
                      </a:r>
                      <a:endParaRPr lang="zh-CN" altLang="en-US" sz="1600" dirty="0">
                        <a:latin typeface="Calibri" panose="020F0502020204030204" pitchFamily="34" charset="0"/>
                        <a:ea typeface="+mn-ea"/>
                        <a:cs typeface="Calibri" panose="020F0502020204030204" pitchFamily="34" charset="0"/>
                      </a:endParaRPr>
                    </a:p>
                  </a:txBody>
                  <a:tcPr/>
                </a:tc>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寻找键等于 </a:t>
                      </a:r>
                      <a:r>
                        <a:rPr lang="en-US" altLang="zh-CN" sz="1600" dirty="0">
                          <a:latin typeface="+mn-ea"/>
                          <a:ea typeface="+mn-ea"/>
                        </a:rPr>
                        <a:t>key </a:t>
                      </a:r>
                      <a:r>
                        <a:rPr lang="zh-CN" altLang="en-US" sz="1600" dirty="0">
                          <a:latin typeface="+mn-ea"/>
                          <a:ea typeface="+mn-ea"/>
                        </a:rPr>
                        <a:t>的的元素</a:t>
                      </a:r>
                      <a:endParaRPr lang="en-US" altLang="zh-CN" sz="1600" dirty="0">
                        <a:latin typeface="+mn-ea"/>
                        <a:ea typeface="+mn-ea"/>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如果容器不存在对应</a:t>
                      </a:r>
                      <a:r>
                        <a:rPr lang="en-US" altLang="zh-CN" sz="1600" dirty="0">
                          <a:latin typeface="+mn-ea"/>
                          <a:ea typeface="+mn-ea"/>
                        </a:rPr>
                        <a:t>key</a:t>
                      </a:r>
                      <a:r>
                        <a:rPr lang="zh-CN" altLang="en-US" sz="1600" dirty="0">
                          <a:latin typeface="+mn-ea"/>
                          <a:ea typeface="+mn-ea"/>
                        </a:rPr>
                        <a:t>键值的元素时，返回指向对应元素的</a:t>
                      </a:r>
                      <a:r>
                        <a:rPr lang="en-US" altLang="zh-CN" sz="1600" dirty="0">
                          <a:latin typeface="+mn-ea"/>
                          <a:ea typeface="+mn-ea"/>
                        </a:rPr>
                        <a:t>iterator</a:t>
                      </a:r>
                      <a:r>
                        <a:rPr lang="zh-CN" altLang="en-US" sz="1600" dirty="0">
                          <a:latin typeface="+mn-ea"/>
                          <a:ea typeface="+mn-ea"/>
                        </a:rPr>
                        <a:t>，否则返回</a:t>
                      </a:r>
                      <a:r>
                        <a:rPr lang="en-US" altLang="zh-CN" sz="1600" dirty="0">
                          <a:latin typeface="+mn-ea"/>
                          <a:ea typeface="+mn-ea"/>
                        </a:rPr>
                        <a:t>end()</a:t>
                      </a:r>
                      <a:endParaRPr lang="zh-CN" altLang="en-US" sz="1600" dirty="0">
                        <a:latin typeface="+mn-ea"/>
                        <a:ea typeface="+mn-ea"/>
                      </a:endParaRPr>
                    </a:p>
                  </a:txBody>
                  <a:tcPr/>
                </a:tc>
                <a:extLst>
                  <a:ext uri="{0D108BD9-81ED-4DB2-BD59-A6C34878D82A}">
                    <a16:rowId xmlns:a16="http://schemas.microsoft.com/office/drawing/2014/main" val="10001"/>
                  </a:ext>
                </a:extLst>
              </a:tr>
            </a:tbl>
          </a:graphicData>
        </a:graphic>
      </p:graphicFrame>
      <p:sp>
        <p:nvSpPr>
          <p:cNvPr id="10" name="矩形 9"/>
          <p:cNvSpPr/>
          <p:nvPr/>
        </p:nvSpPr>
        <p:spPr>
          <a:xfrm>
            <a:off x="1057027" y="4475406"/>
            <a:ext cx="4104456" cy="2062103"/>
          </a:xfrm>
          <a:prstGeom prst="rect">
            <a:avLst/>
          </a:prstGeom>
          <a:solidFill>
            <a:schemeClr val="bg1">
              <a:lumMod val="95000"/>
            </a:schemeClr>
          </a:solidFill>
        </p:spPr>
        <p:txBody>
          <a:bodyPr wrap="square">
            <a:spAutoFit/>
          </a:bodyPr>
          <a:lstStyle/>
          <a:p>
            <a:r>
              <a:rPr lang="en-US" altLang="zh-CN" sz="1600" dirty="0"/>
              <a:t>std::map&lt;</a:t>
            </a:r>
            <a:r>
              <a:rPr lang="en-US" altLang="zh-CN" sz="1600" i="1" dirty="0" err="1"/>
              <a:t>int</a:t>
            </a:r>
            <a:r>
              <a:rPr lang="en-US" altLang="zh-CN" sz="1600" dirty="0"/>
              <a:t>, </a:t>
            </a:r>
            <a:r>
              <a:rPr lang="en-US" altLang="zh-CN" sz="1600" i="1" dirty="0"/>
              <a:t>char</a:t>
            </a:r>
            <a:r>
              <a:rPr lang="en-US" altLang="zh-CN" sz="1600" dirty="0"/>
              <a:t>&gt; m;</a:t>
            </a:r>
          </a:p>
          <a:p>
            <a:r>
              <a:rPr lang="en-US" altLang="zh-CN" sz="1600" dirty="0"/>
              <a:t>m[</a:t>
            </a:r>
            <a:r>
              <a:rPr lang="en-US" altLang="zh-CN" sz="1600" dirty="0">
                <a:solidFill>
                  <a:srgbClr val="FF0000"/>
                </a:solidFill>
              </a:rPr>
              <a:t>1</a:t>
            </a:r>
            <a:r>
              <a:rPr lang="en-US" altLang="zh-CN" sz="1600" dirty="0"/>
              <a:t>] = '1';</a:t>
            </a:r>
          </a:p>
          <a:p>
            <a:r>
              <a:rPr lang="en-US" altLang="zh-CN" sz="1600" i="1" dirty="0"/>
              <a:t>auto</a:t>
            </a:r>
            <a:r>
              <a:rPr lang="en-US" altLang="zh-CN" sz="1600" dirty="0"/>
              <a:t> </a:t>
            </a:r>
            <a:r>
              <a:rPr lang="en-US" altLang="zh-CN" sz="1600" dirty="0" err="1"/>
              <a:t>find_result</a:t>
            </a:r>
            <a:r>
              <a:rPr lang="en-US" altLang="zh-CN" sz="1600" dirty="0"/>
              <a:t> = </a:t>
            </a:r>
            <a:r>
              <a:rPr lang="en-US" altLang="zh-CN" sz="1600" dirty="0" err="1"/>
              <a:t>m.find</a:t>
            </a:r>
            <a:r>
              <a:rPr lang="en-US" altLang="zh-CN" sz="1600" dirty="0"/>
              <a:t>(</a:t>
            </a:r>
            <a:r>
              <a:rPr lang="en-US" altLang="zh-CN" sz="1600" dirty="0">
                <a:solidFill>
                  <a:srgbClr val="FF0000"/>
                </a:solidFill>
              </a:rPr>
              <a:t>1</a:t>
            </a:r>
            <a:r>
              <a:rPr lang="en-US" altLang="zh-CN" sz="1600" dirty="0"/>
              <a:t>);</a:t>
            </a:r>
          </a:p>
          <a:p>
            <a:r>
              <a:rPr lang="en-US" altLang="zh-CN" sz="1600" dirty="0"/>
              <a:t>if (</a:t>
            </a:r>
            <a:r>
              <a:rPr lang="en-US" altLang="zh-CN" sz="1600" dirty="0" err="1"/>
              <a:t>find_result</a:t>
            </a:r>
            <a:r>
              <a:rPr lang="en-US" altLang="zh-CN" sz="1600" dirty="0"/>
              <a:t> == </a:t>
            </a:r>
            <a:r>
              <a:rPr lang="en-US" altLang="zh-CN" sz="1600" dirty="0" err="1"/>
              <a:t>m.end</a:t>
            </a:r>
            <a:r>
              <a:rPr lang="en-US" altLang="zh-CN" sz="1600" dirty="0"/>
              <a:t>()) {</a:t>
            </a:r>
          </a:p>
          <a:p>
            <a:r>
              <a:rPr lang="en-US" altLang="zh-CN" sz="1600" dirty="0"/>
              <a:t>    std::cout &lt;&lt; "not found!" &lt;&lt; std::endl;</a:t>
            </a:r>
          </a:p>
          <a:p>
            <a:r>
              <a:rPr lang="en-US" altLang="zh-CN" sz="1600" dirty="0"/>
              <a:t>} else {</a:t>
            </a:r>
          </a:p>
          <a:p>
            <a:r>
              <a:rPr lang="en-US" altLang="zh-CN" sz="1600" dirty="0"/>
              <a:t>    std::cout &lt;&lt; "found it!" &lt;&lt; std::endl;</a:t>
            </a:r>
          </a:p>
          <a:p>
            <a:r>
              <a:rPr lang="en-US" altLang="zh-CN" sz="1600" dirty="0"/>
              <a:t>}</a:t>
            </a:r>
          </a:p>
        </p:txBody>
      </p:sp>
      <p:sp>
        <p:nvSpPr>
          <p:cNvPr id="11" name="矩形 10"/>
          <p:cNvSpPr/>
          <p:nvPr/>
        </p:nvSpPr>
        <p:spPr>
          <a:xfrm>
            <a:off x="3733056" y="4509914"/>
            <a:ext cx="1428427" cy="400110"/>
          </a:xfrm>
          <a:prstGeom prst="rect">
            <a:avLst/>
          </a:prstGeom>
          <a:solidFill>
            <a:schemeClr val="bg1">
              <a:lumMod val="95000"/>
            </a:schemeClr>
          </a:solidFill>
        </p:spPr>
        <p:txBody>
          <a:bodyPr wrap="square">
            <a:spAutoFit/>
          </a:bodyPr>
          <a:lstStyle/>
          <a:p>
            <a:pPr algn="ctr"/>
            <a:r>
              <a:rPr lang="en-US" altLang="zh-CN" sz="2000" dirty="0">
                <a:solidFill>
                  <a:srgbClr val="00B0F0"/>
                </a:solidFill>
              </a:rPr>
              <a:t>found it!</a:t>
            </a:r>
          </a:p>
        </p:txBody>
      </p:sp>
      <p:sp>
        <p:nvSpPr>
          <p:cNvPr id="12" name="矩形 11"/>
          <p:cNvSpPr/>
          <p:nvPr/>
        </p:nvSpPr>
        <p:spPr>
          <a:xfrm>
            <a:off x="8284780" y="4509914"/>
            <a:ext cx="1428427" cy="400110"/>
          </a:xfrm>
          <a:prstGeom prst="rect">
            <a:avLst/>
          </a:prstGeom>
          <a:solidFill>
            <a:schemeClr val="bg1">
              <a:lumMod val="95000"/>
            </a:schemeClr>
          </a:solidFill>
        </p:spPr>
        <p:txBody>
          <a:bodyPr wrap="square">
            <a:spAutoFit/>
          </a:bodyPr>
          <a:lstStyle/>
          <a:p>
            <a:pPr algn="ctr"/>
            <a:r>
              <a:rPr lang="en-US" altLang="zh-CN" sz="2000" dirty="0">
                <a:solidFill>
                  <a:srgbClr val="FF0000"/>
                </a:solidFill>
              </a:rPr>
              <a:t>not found!</a:t>
            </a:r>
          </a:p>
        </p:txBody>
      </p:sp>
    </p:spTree>
    <p:extLst>
      <p:ext uri="{BB962C8B-B14F-4D97-AF65-F5344CB8AC3E}">
        <p14:creationId xmlns:p14="http://schemas.microsoft.com/office/powerpoint/2010/main" val="1287902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关联式容器</a:t>
            </a:r>
            <a:r>
              <a:rPr lang="en-US" altLang="zh-CN" sz="4000" dirty="0">
                <a:solidFill>
                  <a:srgbClr val="FF0000"/>
                </a:solidFill>
                <a:latin typeface="微软雅黑" panose="020B0503020204020204" pitchFamily="34" charset="-122"/>
                <a:ea typeface="微软雅黑" panose="020B0503020204020204" pitchFamily="34" charset="-122"/>
              </a:rPr>
              <a:t>——map</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36</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元素容量</a:t>
            </a:r>
          </a:p>
        </p:txBody>
      </p:sp>
      <p:graphicFrame>
        <p:nvGraphicFramePr>
          <p:cNvPr id="19" name="表格 18"/>
          <p:cNvGraphicFramePr>
            <a:graphicFrameLocks noGrp="1"/>
          </p:cNvGraphicFramePr>
          <p:nvPr>
            <p:extLst>
              <p:ext uri="{D42A27DB-BD31-4B8C-83A1-F6EECF244321}">
                <p14:modId xmlns:p14="http://schemas.microsoft.com/office/powerpoint/2010/main" val="3059319668"/>
              </p:ext>
            </p:extLst>
          </p:nvPr>
        </p:nvGraphicFramePr>
        <p:xfrm>
          <a:off x="1057027" y="1702530"/>
          <a:ext cx="9007156" cy="1564544"/>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558766">
                <a:tc gridSpan="2">
                  <a:txBody>
                    <a:bodyPr/>
                    <a:lstStyle/>
                    <a:p>
                      <a:pPr algn="ctr"/>
                      <a:r>
                        <a:rPr lang="zh-CN" altLang="en-US" sz="2400" b="1" dirty="0">
                          <a:latin typeface="+mn-ea"/>
                          <a:ea typeface="+mn-ea"/>
                        </a:rPr>
                        <a:t>元素容量</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10000"/>
                  </a:ext>
                </a:extLst>
              </a:tr>
              <a:tr h="502889">
                <a:tc>
                  <a:txBody>
                    <a:bodyPr/>
                    <a:lstStyle/>
                    <a:p>
                      <a:r>
                        <a:rPr lang="en-US" altLang="zh-CN" dirty="0">
                          <a:latin typeface="Calibri" panose="020F0502020204030204" pitchFamily="34" charset="0"/>
                          <a:ea typeface="+mn-ea"/>
                          <a:cs typeface="Calibri" panose="020F0502020204030204" pitchFamily="34" charset="0"/>
                        </a:rPr>
                        <a:t>empty()</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判断容器中是否无元素</a:t>
                      </a:r>
                    </a:p>
                  </a:txBody>
                  <a:tcPr/>
                </a:tc>
                <a:extLst>
                  <a:ext uri="{0D108BD9-81ED-4DB2-BD59-A6C34878D82A}">
                    <a16:rowId xmlns:a16="http://schemas.microsoft.com/office/drawing/2014/main" val="10001"/>
                  </a:ext>
                </a:extLst>
              </a:tr>
              <a:tr h="502889">
                <a:tc>
                  <a:txBody>
                    <a:bodyPr/>
                    <a:lstStyle/>
                    <a:p>
                      <a:r>
                        <a:rPr lang="en-US" altLang="zh-CN" dirty="0">
                          <a:latin typeface="Calibri" panose="020F0502020204030204" pitchFamily="34" charset="0"/>
                          <a:ea typeface="+mn-ea"/>
                          <a:cs typeface="Calibri" panose="020F0502020204030204" pitchFamily="34" charset="0"/>
                        </a:rPr>
                        <a:t>size()</a:t>
                      </a:r>
                      <a:endParaRPr lang="zh-CN" altLang="en-US" dirty="0">
                        <a:latin typeface="Calibri" panose="020F0502020204030204" pitchFamily="34" charset="0"/>
                        <a:ea typeface="+mn-ea"/>
                        <a:cs typeface="Calibri" panose="020F0502020204030204" pitchFamily="34" charset="0"/>
                      </a:endParaRPr>
                    </a:p>
                  </a:txBody>
                  <a:tcPr/>
                </a:tc>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2000" dirty="0">
                          <a:latin typeface="+mn-ea"/>
                          <a:ea typeface="+mn-ea"/>
                        </a:rPr>
                        <a:t>获取元素中元素</a:t>
                      </a:r>
                      <a:r>
                        <a:rPr lang="zh-CN" altLang="en-US" sz="2000" dirty="0">
                          <a:solidFill>
                            <a:srgbClr val="FF0000"/>
                          </a:solidFill>
                          <a:latin typeface="+mn-ea"/>
                          <a:ea typeface="+mn-ea"/>
                        </a:rPr>
                        <a:t>个数</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22343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olidFill>
                  <a:srgbClr val="FF0000"/>
                </a:solidFill>
                <a:latin typeface="微软雅黑" panose="020B0503020204020204" pitchFamily="34" charset="-122"/>
                <a:ea typeface="微软雅黑" panose="020B0503020204020204" pitchFamily="34" charset="-122"/>
              </a:rPr>
              <a:t>STL</a:t>
            </a:r>
            <a:r>
              <a:rPr lang="zh-CN" altLang="en-US" sz="3600" dirty="0">
                <a:solidFill>
                  <a:srgbClr val="FF0000"/>
                </a:solidFill>
                <a:latin typeface="微软雅黑" panose="020B0503020204020204" pitchFamily="34" charset="-122"/>
                <a:ea typeface="微软雅黑" panose="020B0503020204020204" pitchFamily="34" charset="-122"/>
              </a:rPr>
              <a:t>组件</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关联式容器迭代器</a:t>
            </a:r>
            <a:endParaRPr lang="zh-CN" altLang="en-US" dirty="0"/>
          </a:p>
        </p:txBody>
      </p:sp>
      <p:sp>
        <p:nvSpPr>
          <p:cNvPr id="5" name="矩形 4"/>
          <p:cNvSpPr/>
          <p:nvPr/>
        </p:nvSpPr>
        <p:spPr>
          <a:xfrm>
            <a:off x="552970" y="800299"/>
            <a:ext cx="10945217" cy="1477328"/>
          </a:xfrm>
          <a:prstGeom prst="rect">
            <a:avLst/>
          </a:prstGeom>
        </p:spPr>
        <p:txBody>
          <a:bodyPr wrap="square">
            <a:spAutoFit/>
          </a:bodyPr>
          <a:lstStyle/>
          <a:p>
            <a:pPr>
              <a:lnSpc>
                <a:spcPct val="150000"/>
              </a:lnSpc>
            </a:pPr>
            <a:r>
              <a:rPr lang="zh-CN" altLang="en-US" sz="2000" dirty="0">
                <a:latin typeface="+mn-ea"/>
                <a:ea typeface="+mn-ea"/>
              </a:rPr>
              <a:t>与序列式容器一样，</a:t>
            </a:r>
            <a:r>
              <a:rPr lang="en-US" altLang="zh-CN" sz="2000" dirty="0">
                <a:latin typeface="+mn-ea"/>
                <a:ea typeface="+mn-ea"/>
              </a:rPr>
              <a:t>STL</a:t>
            </a:r>
            <a:r>
              <a:rPr lang="zh-CN" altLang="en-US" sz="2000" dirty="0">
                <a:latin typeface="+mn-ea"/>
                <a:ea typeface="+mn-ea"/>
              </a:rPr>
              <a:t>也对关联式容器提供了对应的迭代器以访问容器元素</a:t>
            </a:r>
            <a:endParaRPr lang="en-US" altLang="zh-CN" sz="2000" dirty="0">
              <a:latin typeface="+mn-ea"/>
              <a:ea typeface="+mn-ea"/>
            </a:endParaRPr>
          </a:p>
          <a:p>
            <a:pPr>
              <a:lnSpc>
                <a:spcPct val="150000"/>
              </a:lnSpc>
            </a:pPr>
            <a:r>
              <a:rPr lang="zh-CN" altLang="en-US" sz="2000" dirty="0">
                <a:latin typeface="+mn-ea"/>
                <a:ea typeface="+mn-ea"/>
              </a:rPr>
              <a:t>差异在于：序列式容器通过*操作符解引用以访问元素值，而</a:t>
            </a:r>
            <a:r>
              <a:rPr lang="en-US" altLang="zh-CN" sz="2000" dirty="0">
                <a:latin typeface="+mn-ea"/>
                <a:ea typeface="+mn-ea"/>
              </a:rPr>
              <a:t>Key-Value</a:t>
            </a:r>
            <a:r>
              <a:rPr lang="zh-CN" altLang="en-US" sz="2000" dirty="0">
                <a:latin typeface="+mn-ea"/>
                <a:ea typeface="+mn-ea"/>
              </a:rPr>
              <a:t>关联式容器迭代器</a:t>
            </a:r>
            <a:endParaRPr lang="en-US" altLang="zh-CN" sz="2000" dirty="0">
              <a:latin typeface="+mn-ea"/>
              <a:ea typeface="+mn-ea"/>
            </a:endParaRPr>
          </a:p>
          <a:p>
            <a:pPr>
              <a:lnSpc>
                <a:spcPct val="150000"/>
              </a:lnSpc>
            </a:pPr>
            <a:r>
              <a:rPr lang="zh-CN" altLang="en-US" sz="2000" dirty="0">
                <a:latin typeface="+mn-ea"/>
                <a:ea typeface="+mn-ea"/>
              </a:rPr>
              <a:t>则通过</a:t>
            </a:r>
            <a:r>
              <a:rPr lang="en-US" altLang="zh-CN" sz="2000" dirty="0">
                <a:latin typeface="+mn-ea"/>
                <a:ea typeface="+mn-ea"/>
              </a:rPr>
              <a:t>first</a:t>
            </a:r>
            <a:r>
              <a:rPr lang="zh-CN" altLang="en-US" sz="2000" dirty="0">
                <a:latin typeface="+mn-ea"/>
                <a:ea typeface="+mn-ea"/>
              </a:rPr>
              <a:t>和</a:t>
            </a:r>
            <a:r>
              <a:rPr lang="en-US" altLang="zh-CN" sz="2000" dirty="0">
                <a:latin typeface="+mn-ea"/>
                <a:ea typeface="+mn-ea"/>
              </a:rPr>
              <a:t>second</a:t>
            </a:r>
            <a:r>
              <a:rPr lang="zh-CN" altLang="en-US" sz="2000" dirty="0">
                <a:latin typeface="+mn-ea"/>
                <a:ea typeface="+mn-ea"/>
              </a:rPr>
              <a:t>方法访问容器元素对应的</a:t>
            </a:r>
            <a:r>
              <a:rPr lang="en-US" altLang="zh-CN" sz="2000" dirty="0">
                <a:latin typeface="+mn-ea"/>
                <a:ea typeface="+mn-ea"/>
              </a:rPr>
              <a:t>Key &amp; Value</a:t>
            </a:r>
            <a:endParaRPr lang="zh-CN" altLang="en-US" sz="2000" dirty="0">
              <a:latin typeface="+mn-ea"/>
              <a:ea typeface="+mn-ea"/>
            </a:endParaRPr>
          </a:p>
        </p:txBody>
      </p:sp>
      <p:sp>
        <p:nvSpPr>
          <p:cNvPr id="7" name="矩形 6"/>
          <p:cNvSpPr/>
          <p:nvPr/>
        </p:nvSpPr>
        <p:spPr>
          <a:xfrm>
            <a:off x="670318" y="2354824"/>
            <a:ext cx="4779197" cy="3416320"/>
          </a:xfrm>
          <a:prstGeom prst="rect">
            <a:avLst/>
          </a:prstGeom>
          <a:solidFill>
            <a:schemeClr val="bg1">
              <a:lumMod val="95000"/>
            </a:schemeClr>
          </a:solidFill>
        </p:spPr>
        <p:txBody>
          <a:bodyPr wrap="square">
            <a:spAutoFit/>
          </a:bodyPr>
          <a:lstStyle/>
          <a:p>
            <a:pPr>
              <a:lnSpc>
                <a:spcPct val="150000"/>
              </a:lnSpc>
            </a:pPr>
            <a:r>
              <a:rPr lang="en-US" altLang="zh-CN" sz="1600" dirty="0"/>
              <a:t>std::map&lt;int, char&gt; m;</a:t>
            </a:r>
          </a:p>
          <a:p>
            <a:pPr>
              <a:lnSpc>
                <a:spcPct val="150000"/>
              </a:lnSpc>
            </a:pPr>
            <a:r>
              <a:rPr lang="en-US" altLang="zh-CN" sz="1600" dirty="0"/>
              <a:t>m[1] = 'a';</a:t>
            </a:r>
          </a:p>
          <a:p>
            <a:pPr>
              <a:lnSpc>
                <a:spcPct val="150000"/>
              </a:lnSpc>
            </a:pPr>
            <a:r>
              <a:rPr lang="en-US" altLang="zh-CN" sz="1600" dirty="0"/>
              <a:t>m[2] = 'b';</a:t>
            </a:r>
          </a:p>
          <a:p>
            <a:pPr>
              <a:lnSpc>
                <a:spcPct val="150000"/>
              </a:lnSpc>
            </a:pPr>
            <a:r>
              <a:rPr lang="en-US" altLang="zh-CN" sz="1600" dirty="0"/>
              <a:t>m[3] = 'c';</a:t>
            </a:r>
          </a:p>
          <a:p>
            <a:pPr>
              <a:lnSpc>
                <a:spcPct val="150000"/>
              </a:lnSpc>
            </a:pPr>
            <a:r>
              <a:rPr lang="en-US" altLang="zh-CN" sz="1600" dirty="0"/>
              <a:t>using </a:t>
            </a:r>
            <a:r>
              <a:rPr lang="en-US" altLang="zh-CN" sz="1600" dirty="0" err="1"/>
              <a:t>const_rit_t</a:t>
            </a:r>
            <a:r>
              <a:rPr lang="en-US" altLang="zh-CN" sz="1600" dirty="0"/>
              <a:t> = std::map&lt;int, char&gt;::</a:t>
            </a:r>
            <a:r>
              <a:rPr lang="en-US" altLang="zh-CN" sz="1600" dirty="0" err="1"/>
              <a:t>const_iterator</a:t>
            </a:r>
            <a:r>
              <a:rPr lang="en-US" altLang="zh-CN" sz="1600" dirty="0"/>
              <a:t>;</a:t>
            </a:r>
          </a:p>
          <a:p>
            <a:pPr>
              <a:lnSpc>
                <a:spcPct val="150000"/>
              </a:lnSpc>
            </a:pPr>
            <a:r>
              <a:rPr lang="en-US" altLang="zh-CN" sz="1600" dirty="0"/>
              <a:t>for (</a:t>
            </a:r>
            <a:r>
              <a:rPr lang="en-US" altLang="zh-CN" sz="1600" dirty="0" err="1"/>
              <a:t>const_rit_t</a:t>
            </a:r>
            <a:r>
              <a:rPr lang="en-US" altLang="zh-CN" sz="1600" dirty="0"/>
              <a:t> it = </a:t>
            </a:r>
            <a:r>
              <a:rPr lang="en-US" altLang="zh-CN" sz="1600" dirty="0" err="1"/>
              <a:t>m.begin</a:t>
            </a:r>
            <a:r>
              <a:rPr lang="en-US" altLang="zh-CN" sz="1600" dirty="0"/>
              <a:t>(); it != </a:t>
            </a:r>
            <a:r>
              <a:rPr lang="en-US" altLang="zh-CN" sz="1600" dirty="0" err="1"/>
              <a:t>m.end</a:t>
            </a:r>
            <a:r>
              <a:rPr lang="en-US" altLang="zh-CN" sz="1600" dirty="0"/>
              <a:t>(); ++it) {</a:t>
            </a:r>
          </a:p>
          <a:p>
            <a:pPr>
              <a:lnSpc>
                <a:spcPct val="150000"/>
              </a:lnSpc>
            </a:pPr>
            <a:r>
              <a:rPr lang="en-US" altLang="zh-CN" sz="1600" dirty="0"/>
              <a:t>    std::cout &lt;&lt; "key: " &lt;&lt; it-&gt;first &lt;&lt; " value: “</a:t>
            </a:r>
          </a:p>
          <a:p>
            <a:pPr>
              <a:lnSpc>
                <a:spcPct val="150000"/>
              </a:lnSpc>
            </a:pPr>
            <a:r>
              <a:rPr lang="en-US" altLang="zh-CN" sz="1600" dirty="0"/>
              <a:t>        &lt;&lt; it-&gt;second &lt;&lt; std::endl;</a:t>
            </a:r>
          </a:p>
          <a:p>
            <a:pPr>
              <a:lnSpc>
                <a:spcPct val="150000"/>
              </a:lnSpc>
            </a:pPr>
            <a:r>
              <a:rPr lang="en-US" altLang="zh-CN" sz="1600" dirty="0"/>
              <a:t>}</a:t>
            </a:r>
          </a:p>
        </p:txBody>
      </p:sp>
      <p:sp>
        <p:nvSpPr>
          <p:cNvPr id="8" name="矩形 7"/>
          <p:cNvSpPr/>
          <p:nvPr/>
        </p:nvSpPr>
        <p:spPr>
          <a:xfrm>
            <a:off x="656948" y="5845403"/>
            <a:ext cx="4779197" cy="830997"/>
          </a:xfrm>
          <a:prstGeom prst="rect">
            <a:avLst/>
          </a:prstGeom>
          <a:solidFill>
            <a:schemeClr val="bg1">
              <a:lumMod val="95000"/>
            </a:schemeClr>
          </a:solidFill>
        </p:spPr>
        <p:txBody>
          <a:bodyPr wrap="square">
            <a:spAutoFit/>
          </a:bodyPr>
          <a:lstStyle/>
          <a:p>
            <a:r>
              <a:rPr lang="en-US" altLang="zh-CN" sz="1600" dirty="0">
                <a:solidFill>
                  <a:srgbClr val="0000FF"/>
                </a:solidFill>
              </a:rPr>
              <a:t>key: 1 value: a</a:t>
            </a:r>
          </a:p>
          <a:p>
            <a:r>
              <a:rPr lang="en-US" altLang="zh-CN" sz="1600" dirty="0">
                <a:solidFill>
                  <a:srgbClr val="0000FF"/>
                </a:solidFill>
              </a:rPr>
              <a:t>key: 2 value: b</a:t>
            </a:r>
          </a:p>
          <a:p>
            <a:r>
              <a:rPr lang="en-US" altLang="zh-CN" sz="1600" dirty="0">
                <a:solidFill>
                  <a:srgbClr val="0000FF"/>
                </a:solidFill>
              </a:rPr>
              <a:t>key: 3 value: c</a:t>
            </a:r>
          </a:p>
        </p:txBody>
      </p:sp>
      <p:sp>
        <p:nvSpPr>
          <p:cNvPr id="9" name="矩形 8"/>
          <p:cNvSpPr/>
          <p:nvPr/>
        </p:nvSpPr>
        <p:spPr>
          <a:xfrm>
            <a:off x="5953571" y="2342283"/>
            <a:ext cx="4968552" cy="3426579"/>
          </a:xfrm>
          <a:prstGeom prst="rect">
            <a:avLst/>
          </a:prstGeom>
          <a:solidFill>
            <a:schemeClr val="bg1">
              <a:lumMod val="95000"/>
            </a:schemeClr>
          </a:solidFill>
        </p:spPr>
        <p:txBody>
          <a:bodyPr wrap="square">
            <a:spAutoFit/>
          </a:bodyPr>
          <a:lstStyle/>
          <a:p>
            <a:pPr>
              <a:lnSpc>
                <a:spcPts val="2000"/>
              </a:lnSpc>
            </a:pPr>
            <a:r>
              <a:rPr lang="en-US" altLang="zh-CN" sz="1600" dirty="0"/>
              <a:t>std::map&lt;int, char&gt; m;</a:t>
            </a:r>
          </a:p>
          <a:p>
            <a:pPr>
              <a:lnSpc>
                <a:spcPts val="2000"/>
              </a:lnSpc>
            </a:pPr>
            <a:r>
              <a:rPr lang="en-US" altLang="zh-CN" sz="1600" dirty="0"/>
              <a:t>m[1] = 'a';</a:t>
            </a:r>
          </a:p>
          <a:p>
            <a:pPr>
              <a:lnSpc>
                <a:spcPts val="2000"/>
              </a:lnSpc>
            </a:pPr>
            <a:r>
              <a:rPr lang="en-US" altLang="zh-CN" sz="1600" dirty="0"/>
              <a:t>m[2] = 'b';</a:t>
            </a:r>
          </a:p>
          <a:p>
            <a:pPr>
              <a:lnSpc>
                <a:spcPts val="2000"/>
              </a:lnSpc>
            </a:pPr>
            <a:r>
              <a:rPr lang="en-US" altLang="zh-CN" sz="1600" dirty="0"/>
              <a:t>m[3] = 'c';</a:t>
            </a:r>
          </a:p>
          <a:p>
            <a:pPr>
              <a:lnSpc>
                <a:spcPts val="2000"/>
              </a:lnSpc>
            </a:pPr>
            <a:r>
              <a:rPr lang="en-US" altLang="zh-CN" sz="1600" dirty="0"/>
              <a:t>using </a:t>
            </a:r>
            <a:r>
              <a:rPr lang="en-US" altLang="zh-CN" sz="1600" dirty="0" err="1"/>
              <a:t>rit_t</a:t>
            </a:r>
            <a:r>
              <a:rPr lang="en-US" altLang="zh-CN" sz="1600" dirty="0"/>
              <a:t> = std::map&lt;int, char&gt;::iterator;</a:t>
            </a:r>
          </a:p>
          <a:p>
            <a:pPr>
              <a:lnSpc>
                <a:spcPts val="2000"/>
              </a:lnSpc>
            </a:pPr>
            <a:r>
              <a:rPr lang="en-US" altLang="zh-CN" sz="1600" dirty="0"/>
              <a:t>for (</a:t>
            </a:r>
            <a:r>
              <a:rPr lang="en-US" altLang="zh-CN" sz="1600" i="1" dirty="0" err="1"/>
              <a:t>rit_t</a:t>
            </a:r>
            <a:r>
              <a:rPr lang="en-US" altLang="zh-CN" sz="1600" dirty="0"/>
              <a:t> it = </a:t>
            </a:r>
            <a:r>
              <a:rPr lang="en-US" altLang="zh-CN" sz="1600" dirty="0" err="1"/>
              <a:t>m.begin</a:t>
            </a:r>
            <a:r>
              <a:rPr lang="en-US" altLang="zh-CN" sz="1600" dirty="0"/>
              <a:t>(); it != </a:t>
            </a:r>
            <a:r>
              <a:rPr lang="en-US" altLang="zh-CN" sz="1600" dirty="0" err="1"/>
              <a:t>m.end</a:t>
            </a:r>
            <a:r>
              <a:rPr lang="en-US" altLang="zh-CN" sz="1600" dirty="0"/>
              <a:t>(); ++it) {</a:t>
            </a:r>
          </a:p>
          <a:p>
            <a:pPr>
              <a:lnSpc>
                <a:spcPts val="2000"/>
              </a:lnSpc>
            </a:pPr>
            <a:r>
              <a:rPr lang="en-US" altLang="zh-CN" sz="1600" dirty="0"/>
              <a:t>    </a:t>
            </a:r>
            <a:r>
              <a:rPr lang="en-US" altLang="zh-CN" sz="1600" dirty="0">
                <a:solidFill>
                  <a:srgbClr val="0000FF"/>
                </a:solidFill>
              </a:rPr>
              <a:t>it-&gt;second = 'c';</a:t>
            </a:r>
          </a:p>
          <a:p>
            <a:pPr>
              <a:lnSpc>
                <a:spcPts val="2000"/>
              </a:lnSpc>
            </a:pPr>
            <a:r>
              <a:rPr lang="en-US" altLang="zh-CN" sz="1600" dirty="0"/>
              <a:t>}</a:t>
            </a:r>
          </a:p>
          <a:p>
            <a:pPr>
              <a:lnSpc>
                <a:spcPts val="2000"/>
              </a:lnSpc>
            </a:pPr>
            <a:r>
              <a:rPr lang="en-US" altLang="zh-CN" sz="1600" dirty="0"/>
              <a:t>using </a:t>
            </a:r>
            <a:r>
              <a:rPr lang="en-US" altLang="zh-CN" sz="1600" dirty="0" err="1"/>
              <a:t>const_rit_t</a:t>
            </a:r>
            <a:r>
              <a:rPr lang="en-US" altLang="zh-CN" sz="1600" dirty="0"/>
              <a:t> = std::map&lt;int, char&gt;::</a:t>
            </a:r>
            <a:r>
              <a:rPr lang="en-US" altLang="zh-CN" sz="1600" dirty="0" err="1"/>
              <a:t>const_iterator</a:t>
            </a:r>
            <a:r>
              <a:rPr lang="en-US" altLang="zh-CN" sz="1600" dirty="0"/>
              <a:t>;</a:t>
            </a:r>
          </a:p>
          <a:p>
            <a:pPr>
              <a:lnSpc>
                <a:spcPts val="2000"/>
              </a:lnSpc>
            </a:pPr>
            <a:r>
              <a:rPr lang="en-US" altLang="zh-CN" sz="1600" dirty="0"/>
              <a:t>for (</a:t>
            </a:r>
            <a:r>
              <a:rPr lang="en-US" altLang="zh-CN" sz="1600" dirty="0" err="1"/>
              <a:t>const_rit_t</a:t>
            </a:r>
            <a:r>
              <a:rPr lang="en-US" altLang="zh-CN" sz="1600" dirty="0"/>
              <a:t> it = </a:t>
            </a:r>
            <a:r>
              <a:rPr lang="en-US" altLang="zh-CN" sz="1600" dirty="0" err="1"/>
              <a:t>m.begin</a:t>
            </a:r>
            <a:r>
              <a:rPr lang="en-US" altLang="zh-CN" sz="1600" dirty="0"/>
              <a:t>(); it != </a:t>
            </a:r>
            <a:r>
              <a:rPr lang="en-US" altLang="zh-CN" sz="1600" dirty="0" err="1"/>
              <a:t>m.end</a:t>
            </a:r>
            <a:r>
              <a:rPr lang="en-US" altLang="zh-CN" sz="1600" dirty="0"/>
              <a:t>(); ++it) {</a:t>
            </a:r>
          </a:p>
          <a:p>
            <a:pPr>
              <a:lnSpc>
                <a:spcPts val="2000"/>
              </a:lnSpc>
            </a:pPr>
            <a:r>
              <a:rPr lang="en-US" altLang="zh-CN" sz="1600" dirty="0"/>
              <a:t>    std::cout &lt;&lt; "key: " &lt;&lt; it-&gt;first &lt;&lt; " value: “</a:t>
            </a:r>
          </a:p>
          <a:p>
            <a:pPr>
              <a:lnSpc>
                <a:spcPts val="2000"/>
              </a:lnSpc>
            </a:pPr>
            <a:r>
              <a:rPr lang="en-US" altLang="zh-CN" sz="1600" dirty="0"/>
              <a:t>        &lt;&lt; it-&gt;second &lt;&lt; std::endl;</a:t>
            </a:r>
          </a:p>
          <a:p>
            <a:pPr>
              <a:lnSpc>
                <a:spcPts val="2000"/>
              </a:lnSpc>
            </a:pPr>
            <a:r>
              <a:rPr lang="en-US" altLang="zh-CN" sz="1600" dirty="0"/>
              <a:t>}</a:t>
            </a:r>
          </a:p>
        </p:txBody>
      </p:sp>
      <p:sp>
        <p:nvSpPr>
          <p:cNvPr id="10" name="矩形 9"/>
          <p:cNvSpPr/>
          <p:nvPr/>
        </p:nvSpPr>
        <p:spPr>
          <a:xfrm>
            <a:off x="5953571" y="5833518"/>
            <a:ext cx="4968552" cy="830997"/>
          </a:xfrm>
          <a:prstGeom prst="rect">
            <a:avLst/>
          </a:prstGeom>
          <a:solidFill>
            <a:schemeClr val="bg1">
              <a:lumMod val="95000"/>
            </a:schemeClr>
          </a:solidFill>
        </p:spPr>
        <p:txBody>
          <a:bodyPr wrap="square">
            <a:spAutoFit/>
          </a:bodyPr>
          <a:lstStyle/>
          <a:p>
            <a:r>
              <a:rPr lang="en-US" altLang="zh-CN" sz="1600" dirty="0">
                <a:solidFill>
                  <a:srgbClr val="0000FF"/>
                </a:solidFill>
              </a:rPr>
              <a:t>key: 1 value: c</a:t>
            </a:r>
          </a:p>
          <a:p>
            <a:r>
              <a:rPr lang="en-US" altLang="zh-CN" sz="1600" dirty="0">
                <a:solidFill>
                  <a:srgbClr val="0000FF"/>
                </a:solidFill>
              </a:rPr>
              <a:t>key: 2 value: c</a:t>
            </a:r>
          </a:p>
          <a:p>
            <a:r>
              <a:rPr lang="en-US" altLang="zh-CN" sz="1600" dirty="0">
                <a:solidFill>
                  <a:srgbClr val="0000FF"/>
                </a:solidFill>
              </a:rPr>
              <a:t>key: 3 value: c</a:t>
            </a:r>
          </a:p>
        </p:txBody>
      </p:sp>
    </p:spTree>
    <p:extLst>
      <p:ext uri="{BB962C8B-B14F-4D97-AF65-F5344CB8AC3E}">
        <p14:creationId xmlns:p14="http://schemas.microsoft.com/office/powerpoint/2010/main" val="943500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容器</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关联式容器</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38</a:t>
            </a:fld>
            <a:endParaRPr lang="en-GB" altLang="zh-CN">
              <a:solidFill>
                <a:srgbClr val="000000"/>
              </a:solidFill>
            </a:endParaRPr>
          </a:p>
        </p:txBody>
      </p:sp>
      <p:sp>
        <p:nvSpPr>
          <p:cNvPr id="6" name="矩形 5"/>
          <p:cNvSpPr/>
          <p:nvPr/>
        </p:nvSpPr>
        <p:spPr>
          <a:xfrm>
            <a:off x="985019" y="1702531"/>
            <a:ext cx="9649072" cy="1015663"/>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000" dirty="0">
                <a:latin typeface="+mn-ea"/>
                <a:ea typeface="+mn-ea"/>
              </a:rPr>
              <a:t>前面讲到</a:t>
            </a:r>
            <a:r>
              <a:rPr lang="en-US" altLang="zh-CN" sz="2000" dirty="0">
                <a:latin typeface="+mn-ea"/>
                <a:ea typeface="+mn-ea"/>
              </a:rPr>
              <a:t>map</a:t>
            </a:r>
            <a:r>
              <a:rPr lang="zh-CN" altLang="en-US" sz="2000" dirty="0">
                <a:latin typeface="+mn-ea"/>
                <a:ea typeface="+mn-ea"/>
              </a:rPr>
              <a:t>是</a:t>
            </a:r>
            <a:r>
              <a:rPr lang="en-US" altLang="zh-CN" sz="2000" dirty="0">
                <a:latin typeface="+mn-ea"/>
                <a:ea typeface="+mn-ea"/>
              </a:rPr>
              <a:t>”</a:t>
            </a:r>
            <a:r>
              <a:rPr lang="zh-CN" altLang="en-US" sz="2000" dirty="0">
                <a:latin typeface="+mn-ea"/>
                <a:ea typeface="+mn-ea"/>
              </a:rPr>
              <a:t>关键字</a:t>
            </a:r>
            <a:r>
              <a:rPr lang="en-US" altLang="zh-CN" sz="2000" dirty="0">
                <a:latin typeface="+mn-ea"/>
                <a:ea typeface="+mn-ea"/>
              </a:rPr>
              <a:t>——</a:t>
            </a:r>
            <a:r>
              <a:rPr lang="zh-CN" altLang="en-US" sz="2000" dirty="0">
                <a:latin typeface="+mn-ea"/>
                <a:ea typeface="+mn-ea"/>
              </a:rPr>
              <a:t>值对的集合</a:t>
            </a:r>
            <a:r>
              <a:rPr lang="en-US" altLang="zh-CN" sz="2000" dirty="0">
                <a:latin typeface="+mn-ea"/>
                <a:ea typeface="+mn-ea"/>
              </a:rPr>
              <a:t>”</a:t>
            </a:r>
            <a:r>
              <a:rPr lang="zh-CN" altLang="en-US" sz="2000" dirty="0">
                <a:latin typeface="+mn-ea"/>
                <a:ea typeface="+mn-ea"/>
              </a:rPr>
              <a:t>，而</a:t>
            </a:r>
            <a:r>
              <a:rPr lang="en-US" altLang="zh-CN" sz="2000" dirty="0">
                <a:latin typeface="+mn-ea"/>
                <a:ea typeface="+mn-ea"/>
              </a:rPr>
              <a:t>set</a:t>
            </a:r>
            <a:r>
              <a:rPr lang="zh-CN" altLang="en-US" sz="2000" dirty="0">
                <a:latin typeface="+mn-ea"/>
                <a:ea typeface="+mn-ea"/>
              </a:rPr>
              <a:t>则只是键值的集合</a:t>
            </a:r>
          </a:p>
          <a:p>
            <a:pPr marL="285750" indent="-285750">
              <a:lnSpc>
                <a:spcPct val="150000"/>
              </a:lnSpc>
              <a:buFont typeface="Wingdings" panose="05000000000000000000" pitchFamily="2" charset="2"/>
              <a:buChar char="n"/>
            </a:pPr>
            <a:r>
              <a:rPr lang="zh-CN" altLang="en-US" sz="2000" dirty="0">
                <a:latin typeface="+mn-ea"/>
                <a:ea typeface="+mn-ea"/>
              </a:rPr>
              <a:t>与</a:t>
            </a:r>
            <a:r>
              <a:rPr lang="en-US" altLang="zh-CN" sz="2000" dirty="0">
                <a:latin typeface="+mn-ea"/>
                <a:ea typeface="+mn-ea"/>
              </a:rPr>
              <a:t>map</a:t>
            </a:r>
            <a:r>
              <a:rPr lang="zh-CN" altLang="en-US" sz="2000" dirty="0">
                <a:latin typeface="+mn-ea"/>
                <a:ea typeface="+mn-ea"/>
              </a:rPr>
              <a:t>类似，可通过关键字高效的查找和访问元素</a:t>
            </a:r>
          </a:p>
        </p:txBody>
      </p:sp>
      <p:sp>
        <p:nvSpPr>
          <p:cNvPr id="7" name="文本框 6"/>
          <p:cNvSpPr txBox="1"/>
          <p:nvPr/>
        </p:nvSpPr>
        <p:spPr>
          <a:xfrm>
            <a:off x="609759" y="1020582"/>
            <a:ext cx="933269" cy="461665"/>
          </a:xfrm>
          <a:prstGeom prst="rect">
            <a:avLst/>
          </a:prstGeom>
          <a:noFill/>
        </p:spPr>
        <p:txBody>
          <a:bodyPr wrap="none" rtlCol="0">
            <a:spAutoFit/>
          </a:bodyPr>
          <a:lstStyle/>
          <a:p>
            <a:pPr marL="285750" indent="-285750">
              <a:buFont typeface="Wingdings" panose="05000000000000000000" pitchFamily="2" charset="2"/>
              <a:buChar char="n"/>
            </a:pPr>
            <a:r>
              <a:rPr lang="en-US" altLang="zh-CN" sz="2400" b="1" dirty="0">
                <a:latin typeface="+mn-ea"/>
                <a:ea typeface="+mn-ea"/>
              </a:rPr>
              <a:t>set</a:t>
            </a:r>
            <a:endParaRPr lang="zh-CN" altLang="en-US" sz="2400" b="1" dirty="0">
              <a:latin typeface="+mn-ea"/>
              <a:ea typeface="+mn-ea"/>
            </a:endParaRPr>
          </a:p>
        </p:txBody>
      </p:sp>
    </p:spTree>
    <p:extLst>
      <p:ext uri="{BB962C8B-B14F-4D97-AF65-F5344CB8AC3E}">
        <p14:creationId xmlns:p14="http://schemas.microsoft.com/office/powerpoint/2010/main" val="3613271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关联式容器</a:t>
            </a:r>
            <a:r>
              <a:rPr lang="en-US" altLang="zh-CN" sz="4000" dirty="0">
                <a:solidFill>
                  <a:srgbClr val="FF0000"/>
                </a:solidFill>
                <a:latin typeface="微软雅黑" panose="020B0503020204020204" pitchFamily="34" charset="-122"/>
                <a:ea typeface="微软雅黑" panose="020B0503020204020204" pitchFamily="34" charset="-122"/>
              </a:rPr>
              <a:t>——set</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39</a:t>
            </a:fld>
            <a:endParaRPr lang="en-GB" altLang="zh-CN">
              <a:solidFill>
                <a:srgbClr val="000000"/>
              </a:solidFill>
            </a:endParaRPr>
          </a:p>
        </p:txBody>
      </p:sp>
      <p:sp>
        <p:nvSpPr>
          <p:cNvPr id="7" name="文本框 6"/>
          <p:cNvSpPr txBox="1"/>
          <p:nvPr/>
        </p:nvSpPr>
        <p:spPr>
          <a:xfrm>
            <a:off x="631984" y="981522"/>
            <a:ext cx="1415772" cy="461665"/>
          </a:xfrm>
          <a:prstGeom prst="rect">
            <a:avLst/>
          </a:prstGeom>
          <a:noFill/>
        </p:spPr>
        <p:txBody>
          <a:bodyPr wrap="none" rtlCol="0">
            <a:spAutoFit/>
          </a:bodyPr>
          <a:lstStyle/>
          <a:p>
            <a:r>
              <a:rPr lang="zh-CN" altLang="en-US" sz="2400" b="1" dirty="0">
                <a:latin typeface="+mn-ea"/>
                <a:ea typeface="+mn-ea"/>
              </a:rPr>
              <a:t>定义格式</a:t>
            </a:r>
          </a:p>
        </p:txBody>
      </p:sp>
      <p:sp>
        <p:nvSpPr>
          <p:cNvPr id="8" name="矩形 7"/>
          <p:cNvSpPr/>
          <p:nvPr/>
        </p:nvSpPr>
        <p:spPr>
          <a:xfrm>
            <a:off x="719212" y="1950574"/>
            <a:ext cx="3024336" cy="507831"/>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std::set&lt;</a:t>
            </a:r>
            <a:r>
              <a:rPr lang="en-US" altLang="zh-CN" dirty="0">
                <a:solidFill>
                  <a:srgbClr val="0000FF"/>
                </a:solidFill>
                <a:latin typeface="+mn-ea"/>
                <a:ea typeface="+mn-ea"/>
              </a:rPr>
              <a:t>T</a:t>
            </a:r>
            <a:r>
              <a:rPr lang="en-US" altLang="zh-CN" dirty="0">
                <a:latin typeface="+mn-ea"/>
                <a:ea typeface="+mn-ea"/>
              </a:rPr>
              <a:t>&gt; </a:t>
            </a:r>
            <a:r>
              <a:rPr lang="zh-CN" altLang="en-US" dirty="0">
                <a:latin typeface="+mn-ea"/>
                <a:ea typeface="+mn-ea"/>
              </a:rPr>
              <a:t>变量名；</a:t>
            </a:r>
          </a:p>
        </p:txBody>
      </p:sp>
      <p:sp>
        <p:nvSpPr>
          <p:cNvPr id="5" name="文本框 4"/>
          <p:cNvSpPr txBox="1"/>
          <p:nvPr/>
        </p:nvSpPr>
        <p:spPr>
          <a:xfrm>
            <a:off x="664741" y="1512214"/>
            <a:ext cx="2295821"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dirty="0">
                <a:latin typeface="+mn-ea"/>
                <a:ea typeface="+mn-ea"/>
              </a:rPr>
              <a:t>包含</a:t>
            </a:r>
            <a:r>
              <a:rPr lang="en-US" altLang="zh-CN" dirty="0">
                <a:latin typeface="+mn-ea"/>
                <a:ea typeface="+mn-ea"/>
              </a:rPr>
              <a:t>&lt;set&gt;</a:t>
            </a:r>
            <a:r>
              <a:rPr lang="zh-CN" altLang="en-US" dirty="0">
                <a:latin typeface="+mn-ea"/>
                <a:ea typeface="+mn-ea"/>
              </a:rPr>
              <a:t>头文件</a:t>
            </a:r>
          </a:p>
        </p:txBody>
      </p:sp>
      <p:sp>
        <p:nvSpPr>
          <p:cNvPr id="9" name="矩形 8"/>
          <p:cNvSpPr/>
          <p:nvPr/>
        </p:nvSpPr>
        <p:spPr>
          <a:xfrm>
            <a:off x="4772631" y="1786384"/>
            <a:ext cx="3312368" cy="923330"/>
          </a:xfrm>
          <a:prstGeom prst="rect">
            <a:avLst/>
          </a:prstGeom>
          <a:solidFill>
            <a:schemeClr val="bg1">
              <a:lumMod val="95000"/>
            </a:schemeClr>
          </a:solidFill>
        </p:spPr>
        <p:txBody>
          <a:bodyPr wrap="square">
            <a:spAutoFit/>
          </a:bodyPr>
          <a:lstStyle/>
          <a:p>
            <a:pPr>
              <a:lnSpc>
                <a:spcPct val="150000"/>
              </a:lnSpc>
            </a:pPr>
            <a:r>
              <a:rPr lang="en-US" altLang="zh-CN" dirty="0">
                <a:latin typeface="+mn-ea"/>
                <a:ea typeface="+mn-ea"/>
              </a:rPr>
              <a:t>std::set&lt;</a:t>
            </a:r>
            <a:r>
              <a:rPr lang="en-US" altLang="zh-CN" dirty="0" err="1">
                <a:solidFill>
                  <a:srgbClr val="0000FF"/>
                </a:solidFill>
                <a:latin typeface="+mn-ea"/>
                <a:ea typeface="+mn-ea"/>
              </a:rPr>
              <a:t>int</a:t>
            </a:r>
            <a:r>
              <a:rPr lang="en-US" altLang="zh-CN" dirty="0">
                <a:latin typeface="+mn-ea"/>
                <a:ea typeface="+mn-ea"/>
              </a:rPr>
              <a:t>&gt; s1;</a:t>
            </a:r>
          </a:p>
          <a:p>
            <a:pPr>
              <a:lnSpc>
                <a:spcPct val="150000"/>
              </a:lnSpc>
            </a:pPr>
            <a:r>
              <a:rPr lang="en-US" altLang="zh-CN" dirty="0">
                <a:latin typeface="+mn-ea"/>
                <a:ea typeface="+mn-ea"/>
              </a:rPr>
              <a:t>std::set&lt;</a:t>
            </a:r>
            <a:r>
              <a:rPr lang="en-US" altLang="zh-CN" dirty="0">
                <a:solidFill>
                  <a:srgbClr val="0000FF"/>
                </a:solidFill>
                <a:latin typeface="+mn-ea"/>
                <a:ea typeface="+mn-ea"/>
              </a:rPr>
              <a:t>char</a:t>
            </a:r>
            <a:r>
              <a:rPr lang="en-US" altLang="zh-CN" dirty="0">
                <a:latin typeface="+mn-ea"/>
                <a:ea typeface="+mn-ea"/>
              </a:rPr>
              <a:t>&gt; s2;</a:t>
            </a:r>
          </a:p>
        </p:txBody>
      </p:sp>
      <p:graphicFrame>
        <p:nvGraphicFramePr>
          <p:cNvPr id="12" name="表格 11"/>
          <p:cNvGraphicFramePr>
            <a:graphicFrameLocks noGrp="1"/>
          </p:cNvGraphicFramePr>
          <p:nvPr>
            <p:extLst>
              <p:ext uri="{D42A27DB-BD31-4B8C-83A1-F6EECF244321}">
                <p14:modId xmlns:p14="http://schemas.microsoft.com/office/powerpoint/2010/main" val="1858759795"/>
              </p:ext>
            </p:extLst>
          </p:nvPr>
        </p:nvGraphicFramePr>
        <p:xfrm>
          <a:off x="719212" y="3067058"/>
          <a:ext cx="9649072" cy="1472942"/>
        </p:xfrm>
        <a:graphic>
          <a:graphicData uri="http://schemas.openxmlformats.org/drawingml/2006/table">
            <a:tbl>
              <a:tblPr firstRow="1" bandRow="1">
                <a:tableStyleId>{00A15C55-8517-42AA-B614-E9B94910E393}</a:tableStyleId>
              </a:tblPr>
              <a:tblGrid>
                <a:gridCol w="3294831">
                  <a:extLst>
                    <a:ext uri="{9D8B030D-6E8A-4147-A177-3AD203B41FA5}">
                      <a16:colId xmlns:a16="http://schemas.microsoft.com/office/drawing/2014/main" val="20000"/>
                    </a:ext>
                  </a:extLst>
                </a:gridCol>
                <a:gridCol w="6354241">
                  <a:extLst>
                    <a:ext uri="{9D8B030D-6E8A-4147-A177-3AD203B41FA5}">
                      <a16:colId xmlns:a16="http://schemas.microsoft.com/office/drawing/2014/main" val="20001"/>
                    </a:ext>
                  </a:extLst>
                </a:gridCol>
              </a:tblGrid>
              <a:tr h="616456">
                <a:tc gridSpan="2">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altLang="zh-CN" sz="2400" b="1" i="0" u="none" strike="noStrike" cap="none" normalizeH="0" baseline="0" dirty="0">
                          <a:ln>
                            <a:noFill/>
                          </a:ln>
                          <a:solidFill>
                            <a:schemeClr val="bg1"/>
                          </a:solidFill>
                          <a:effectLst/>
                          <a:latin typeface="+mn-ea"/>
                          <a:ea typeface="+mn-ea"/>
                        </a:rPr>
                        <a:t>set</a:t>
                      </a:r>
                      <a:r>
                        <a:rPr kumimoji="0" lang="zh-CN" altLang="en-US" sz="2400" b="0" i="0" u="none" strike="noStrike" cap="none" normalizeH="0" baseline="0" dirty="0">
                          <a:ln>
                            <a:noFill/>
                          </a:ln>
                          <a:solidFill>
                            <a:schemeClr val="bg1"/>
                          </a:solidFill>
                          <a:effectLst/>
                          <a:latin typeface="+mn-ea"/>
                          <a:ea typeface="+mn-ea"/>
                        </a:rPr>
                        <a:t>构造</a:t>
                      </a:r>
                      <a:endParaRPr kumimoji="0" lang="en-US" altLang="zh-CN" sz="2400" b="0" i="0" u="none" strike="noStrike" cap="none" normalizeH="0" baseline="0" dirty="0">
                        <a:ln>
                          <a:noFill/>
                        </a:ln>
                        <a:solidFill>
                          <a:schemeClr val="bg1"/>
                        </a:solidFill>
                        <a:effectLst/>
                        <a:latin typeface="+mn-ea"/>
                        <a:ea typeface="+mn-ea"/>
                      </a:endParaRPr>
                    </a:p>
                  </a:txBody>
                  <a:tcPr anchor="ctr"/>
                </a:tc>
                <a:tc hMerge="1">
                  <a:txBody>
                    <a:bodyPr/>
                    <a:lstStyle/>
                    <a:p>
                      <a:endParaRPr lang="zh-CN" altLang="en-US" dirty="0"/>
                    </a:p>
                  </a:txBody>
                  <a:tcPr/>
                </a:tc>
                <a:extLst>
                  <a:ext uri="{0D108BD9-81ED-4DB2-BD59-A6C34878D82A}">
                    <a16:rowId xmlns:a16="http://schemas.microsoft.com/office/drawing/2014/main" val="10000"/>
                  </a:ext>
                </a:extLst>
              </a:tr>
              <a:tr h="42824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set&lt;T&gt; s</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产生一个空的</a:t>
                      </a:r>
                      <a:r>
                        <a:rPr kumimoji="0" lang="en-US" altLang="zh-CN" sz="1800" b="0" i="0" u="none" strike="noStrike" cap="none" normalizeH="0" baseline="0" dirty="0">
                          <a:ln>
                            <a:noFill/>
                          </a:ln>
                          <a:solidFill>
                            <a:schemeClr val="tx1"/>
                          </a:solidFill>
                          <a:effectLst/>
                          <a:latin typeface="+mn-ea"/>
                          <a:ea typeface="+mn-ea"/>
                        </a:rPr>
                        <a:t>set</a:t>
                      </a:r>
                      <a:r>
                        <a:rPr kumimoji="0" lang="zh-CN" altLang="en-US" sz="1800" b="0" i="0" u="none" strike="noStrike" cap="none" normalizeH="0" baseline="0" dirty="0">
                          <a:ln>
                            <a:noFill/>
                          </a:ln>
                          <a:solidFill>
                            <a:schemeClr val="tx1"/>
                          </a:solidFill>
                          <a:effectLst/>
                          <a:latin typeface="+mn-ea"/>
                          <a:ea typeface="+mn-ea"/>
                        </a:rPr>
                        <a:t>，其中没有任何元素</a:t>
                      </a:r>
                    </a:p>
                  </a:txBody>
                  <a:tcPr marL="79200" marR="79200" marT="39600" marB="39600" anchor="ctr" horzOverflow="overflow"/>
                </a:tc>
                <a:extLst>
                  <a:ext uri="{0D108BD9-81ED-4DB2-BD59-A6C34878D82A}">
                    <a16:rowId xmlns:a16="http://schemas.microsoft.com/office/drawing/2014/main" val="10001"/>
                  </a:ext>
                </a:extLst>
              </a:tr>
              <a:tr h="42824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solidFill>
                          <a:effectLst/>
                          <a:latin typeface="+mn-ea"/>
                          <a:ea typeface="华文细黑" panose="02010600040101010101" pitchFamily="2" charset="-122"/>
                          <a:cs typeface="+mn-cs"/>
                        </a:rPr>
                        <a:t>set&lt;T&gt; s2(s1)</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产生另一个同类型的副本（拷贝所有元素）</a:t>
                      </a:r>
                    </a:p>
                  </a:txBody>
                  <a:tcPr marL="79200" marR="79200" marT="39600" marB="39600" anchor="ctr" horzOverflow="overflow"/>
                </a:tc>
                <a:extLst>
                  <a:ext uri="{0D108BD9-81ED-4DB2-BD59-A6C34878D82A}">
                    <a16:rowId xmlns:a16="http://schemas.microsoft.com/office/drawing/2014/main" val="10002"/>
                  </a:ext>
                </a:extLst>
              </a:tr>
            </a:tbl>
          </a:graphicData>
        </a:graphic>
      </p:graphicFrame>
      <p:sp>
        <p:nvSpPr>
          <p:cNvPr id="14" name="右箭头 13"/>
          <p:cNvSpPr/>
          <p:nvPr/>
        </p:nvSpPr>
        <p:spPr>
          <a:xfrm>
            <a:off x="4081363" y="1923995"/>
            <a:ext cx="458374" cy="536854"/>
          </a:xfrm>
          <a:prstGeom prst="rightArrow">
            <a:avLst/>
          </a:prstGeom>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zh-CN" altLang="en-US" sz="1400" dirty="0">
              <a:solidFill>
                <a:srgbClr val="0000FF"/>
              </a:solidFill>
              <a:highlight>
                <a:srgbClr val="FFFFFF"/>
              </a:highlight>
              <a:latin typeface="新宋体" panose="02010609030101010101" pitchFamily="49" charset="-122"/>
              <a:ea typeface="新宋体" panose="02010609030101010101" pitchFamily="49" charset="-122"/>
            </a:endParaRPr>
          </a:p>
        </p:txBody>
      </p:sp>
      <p:sp>
        <p:nvSpPr>
          <p:cNvPr id="15" name="圆角矩形 14"/>
          <p:cNvSpPr/>
          <p:nvPr/>
        </p:nvSpPr>
        <p:spPr bwMode="auto">
          <a:xfrm>
            <a:off x="4772631" y="1498352"/>
            <a:ext cx="972000" cy="288032"/>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500" b="1" dirty="0">
                <a:solidFill>
                  <a:schemeClr val="bg1"/>
                </a:solidFill>
                <a:latin typeface="+mn-ea"/>
                <a:ea typeface="+mn-ea"/>
                <a:cs typeface="宋体" charset="-122"/>
              </a:rPr>
              <a:t>示例</a:t>
            </a:r>
            <a:endParaRPr kumimoji="1" lang="zh-CN" altLang="en-US" sz="1500" b="1" i="0" u="none" strike="noStrike" cap="none" normalizeH="0" baseline="0" dirty="0">
              <a:ln>
                <a:noFill/>
              </a:ln>
              <a:solidFill>
                <a:schemeClr val="bg1"/>
              </a:solidFill>
              <a:effectLst/>
              <a:latin typeface="+mn-ea"/>
              <a:ea typeface="+mn-ea"/>
              <a:cs typeface="宋体" charset="-122"/>
            </a:endParaRPr>
          </a:p>
        </p:txBody>
      </p:sp>
      <p:sp>
        <p:nvSpPr>
          <p:cNvPr id="11" name="文本框 10"/>
          <p:cNvSpPr txBox="1"/>
          <p:nvPr/>
        </p:nvSpPr>
        <p:spPr>
          <a:xfrm>
            <a:off x="659442" y="5102488"/>
            <a:ext cx="2031325" cy="461665"/>
          </a:xfrm>
          <a:prstGeom prst="rect">
            <a:avLst/>
          </a:prstGeom>
          <a:noFill/>
        </p:spPr>
        <p:txBody>
          <a:bodyPr wrap="none" rtlCol="0">
            <a:spAutoFit/>
          </a:bodyPr>
          <a:lstStyle/>
          <a:p>
            <a:r>
              <a:rPr lang="zh-CN" altLang="en-US" sz="2400" b="1" dirty="0">
                <a:latin typeface="+mn-ea"/>
                <a:ea typeface="+mn-ea"/>
              </a:rPr>
              <a:t>键值类型约束</a:t>
            </a:r>
          </a:p>
        </p:txBody>
      </p:sp>
      <p:sp>
        <p:nvSpPr>
          <p:cNvPr id="13" name="矩形 12"/>
          <p:cNvSpPr/>
          <p:nvPr/>
        </p:nvSpPr>
        <p:spPr>
          <a:xfrm>
            <a:off x="659442" y="5564153"/>
            <a:ext cx="9708842" cy="553998"/>
          </a:xfrm>
          <a:prstGeom prst="rect">
            <a:avLst/>
          </a:prstGeom>
        </p:spPr>
        <p:txBody>
          <a:bodyPr wrap="square">
            <a:spAutoFit/>
          </a:bodyPr>
          <a:lstStyle/>
          <a:p>
            <a:pPr>
              <a:lnSpc>
                <a:spcPct val="150000"/>
              </a:lnSpc>
            </a:pPr>
            <a:r>
              <a:rPr lang="zh-CN" altLang="en-US" sz="2000" dirty="0">
                <a:latin typeface="+mn-ea"/>
                <a:ea typeface="+mn-ea"/>
              </a:rPr>
              <a:t>默认情况下，标准库使用关键字类型的</a:t>
            </a:r>
            <a:r>
              <a:rPr lang="en-US" altLang="zh-CN" sz="2000" dirty="0">
                <a:solidFill>
                  <a:srgbClr val="0000FF"/>
                </a:solidFill>
                <a:latin typeface="+mn-ea"/>
                <a:ea typeface="+mn-ea"/>
              </a:rPr>
              <a:t>&lt;</a:t>
            </a:r>
            <a:r>
              <a:rPr lang="zh-CN" altLang="en-US" sz="2000" dirty="0">
                <a:latin typeface="+mn-ea"/>
                <a:ea typeface="+mn-ea"/>
              </a:rPr>
              <a:t>运算符来比较两个关键字</a:t>
            </a:r>
          </a:p>
        </p:txBody>
      </p:sp>
    </p:spTree>
    <p:extLst>
      <p:ext uri="{BB962C8B-B14F-4D97-AF65-F5344CB8AC3E}">
        <p14:creationId xmlns:p14="http://schemas.microsoft.com/office/powerpoint/2010/main" val="1636579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9" grpId="0" animBg="1"/>
      <p:bldP spid="14" grpId="0" animBg="1"/>
      <p:bldP spid="15" grpId="0" animBg="1"/>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solidFill>
                  <a:srgbClr val="FF0000"/>
                </a:solidFill>
                <a:latin typeface="微软雅黑" panose="020B0503020204020204" pitchFamily="34" charset="-122"/>
                <a:ea typeface="微软雅黑" panose="020B0503020204020204" pitchFamily="34" charset="-122"/>
              </a:rPr>
              <a:t>为什么使用</a:t>
            </a:r>
            <a:r>
              <a:rPr lang="en-US" altLang="zh-CN" sz="4000" dirty="0">
                <a:solidFill>
                  <a:srgbClr val="FF0000"/>
                </a:solidFill>
                <a:latin typeface="微软雅黑" panose="020B0503020204020204" pitchFamily="34" charset="-122"/>
                <a:ea typeface="微软雅黑" panose="020B0503020204020204" pitchFamily="34" charset="-122"/>
              </a:rPr>
              <a:t>STL</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a:t>
            </a:fld>
            <a:endParaRPr lang="en-GB" altLang="zh-CN">
              <a:solidFill>
                <a:srgbClr val="000000"/>
              </a:solidFill>
            </a:endParaRPr>
          </a:p>
        </p:txBody>
      </p:sp>
      <p:sp>
        <p:nvSpPr>
          <p:cNvPr id="5" name="矩形 4"/>
          <p:cNvSpPr/>
          <p:nvPr/>
        </p:nvSpPr>
        <p:spPr>
          <a:xfrm>
            <a:off x="696987" y="1125538"/>
            <a:ext cx="9145016" cy="2308324"/>
          </a:xfrm>
          <a:prstGeom prst="rect">
            <a:avLst/>
          </a:prstGeom>
        </p:spPr>
        <p:txBody>
          <a:bodyPr wrap="square">
            <a:spAutoFit/>
          </a:bodyPr>
          <a:lstStyle/>
          <a:p>
            <a:pPr marL="342900" indent="-342900">
              <a:lnSpc>
                <a:spcPct val="200000"/>
              </a:lnSpc>
              <a:buFont typeface="Wingdings" panose="05000000000000000000" pitchFamily="2" charset="2"/>
              <a:buChar char="n"/>
            </a:pPr>
            <a:r>
              <a:rPr lang="zh-CN" altLang="en-US" sz="2400" b="1" dirty="0">
                <a:latin typeface="+mn-ea"/>
                <a:ea typeface="+mn-ea"/>
              </a:rPr>
              <a:t>提供许多可直接用于程序设计的通用数据结构</a:t>
            </a:r>
            <a:endParaRPr lang="en-US" altLang="zh-CN" sz="2400" b="1" dirty="0">
              <a:latin typeface="+mn-ea"/>
              <a:ea typeface="+mn-ea"/>
            </a:endParaRPr>
          </a:p>
          <a:p>
            <a:pPr marL="342900" indent="-342900">
              <a:lnSpc>
                <a:spcPct val="200000"/>
              </a:lnSpc>
              <a:buFont typeface="Wingdings" panose="05000000000000000000" pitchFamily="2" charset="2"/>
              <a:buChar char="n"/>
            </a:pPr>
            <a:r>
              <a:rPr lang="zh-CN" altLang="en-US" sz="2400" b="1" dirty="0">
                <a:latin typeface="+mn-ea"/>
                <a:ea typeface="+mn-ea"/>
              </a:rPr>
              <a:t>功能强大的算法</a:t>
            </a:r>
            <a:endParaRPr lang="en-US" altLang="zh-CN" sz="2400" b="1" dirty="0">
              <a:latin typeface="+mn-ea"/>
              <a:ea typeface="+mn-ea"/>
            </a:endParaRPr>
          </a:p>
          <a:p>
            <a:pPr marL="342900" indent="-342900">
              <a:lnSpc>
                <a:spcPct val="200000"/>
              </a:lnSpc>
              <a:buFont typeface="Wingdings" panose="05000000000000000000" pitchFamily="2" charset="2"/>
              <a:buChar char="n"/>
            </a:pPr>
            <a:r>
              <a:rPr lang="zh-CN" altLang="en-US" sz="2400" b="1" dirty="0">
                <a:latin typeface="+mn-ea"/>
                <a:ea typeface="+mn-ea"/>
              </a:rPr>
              <a:t>帮助程序员写出高质量的代码，提高编程效率</a:t>
            </a:r>
          </a:p>
        </p:txBody>
      </p:sp>
    </p:spTree>
    <p:extLst>
      <p:ext uri="{BB962C8B-B14F-4D97-AF65-F5344CB8AC3E}">
        <p14:creationId xmlns:p14="http://schemas.microsoft.com/office/powerpoint/2010/main" val="608471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关联式容器</a:t>
            </a:r>
            <a:r>
              <a:rPr lang="en-US" altLang="zh-CN" sz="4000" dirty="0">
                <a:solidFill>
                  <a:srgbClr val="FF0000"/>
                </a:solidFill>
                <a:latin typeface="微软雅黑" panose="020B0503020204020204" pitchFamily="34" charset="-122"/>
                <a:ea typeface="微软雅黑" panose="020B0503020204020204" pitchFamily="34" charset="-122"/>
              </a:rPr>
              <a:t>——set</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40</a:t>
            </a:fld>
            <a:endParaRPr lang="en-GB" altLang="zh-CN">
              <a:solidFill>
                <a:srgbClr val="000000"/>
              </a:solidFill>
            </a:endParaRPr>
          </a:p>
        </p:txBody>
      </p:sp>
      <p:sp>
        <p:nvSpPr>
          <p:cNvPr id="7" name="文本框 6"/>
          <p:cNvSpPr txBox="1"/>
          <p:nvPr/>
        </p:nvSpPr>
        <p:spPr>
          <a:xfrm>
            <a:off x="609759" y="1020582"/>
            <a:ext cx="1107996" cy="461665"/>
          </a:xfrm>
          <a:prstGeom prst="rect">
            <a:avLst/>
          </a:prstGeom>
          <a:noFill/>
        </p:spPr>
        <p:txBody>
          <a:bodyPr wrap="none" rtlCol="0">
            <a:spAutoFit/>
          </a:bodyPr>
          <a:lstStyle/>
          <a:p>
            <a:r>
              <a:rPr lang="zh-CN" altLang="en-US" sz="2400" b="1" dirty="0">
                <a:latin typeface="+mn-ea"/>
                <a:ea typeface="+mn-ea"/>
              </a:rPr>
              <a:t>迭代器</a:t>
            </a:r>
          </a:p>
        </p:txBody>
      </p:sp>
      <p:sp>
        <p:nvSpPr>
          <p:cNvPr id="5" name="文本框 4"/>
          <p:cNvSpPr txBox="1"/>
          <p:nvPr/>
        </p:nvSpPr>
        <p:spPr>
          <a:xfrm>
            <a:off x="642515" y="1551274"/>
            <a:ext cx="4230935" cy="507831"/>
          </a:xfrm>
          <a:prstGeom prst="rect">
            <a:avLst/>
          </a:prstGeom>
          <a:solidFill>
            <a:schemeClr val="bg1">
              <a:lumMod val="95000"/>
            </a:schemeClr>
          </a:solidFill>
        </p:spPr>
        <p:txBody>
          <a:bodyPr wrap="square">
            <a:spAutoFit/>
          </a:bodyPr>
          <a:lstStyle>
            <a:defPPr>
              <a:defRPr lang="zh-CN"/>
            </a:defPPr>
            <a:lvl1pPr>
              <a:lnSpc>
                <a:spcPct val="150000"/>
              </a:lnSpc>
              <a:defRPr>
                <a:latin typeface="+mn-ea"/>
                <a:ea typeface="+mn-ea"/>
              </a:defRPr>
            </a:lvl1pPr>
          </a:lstStyle>
          <a:p>
            <a:r>
              <a:rPr lang="en-US" altLang="zh-CN" dirty="0"/>
              <a:t>std::set&lt;T&gt;::</a:t>
            </a:r>
            <a:r>
              <a:rPr lang="en-US" altLang="zh-CN" dirty="0">
                <a:solidFill>
                  <a:srgbClr val="0000FF"/>
                </a:solidFill>
              </a:rPr>
              <a:t>iterator</a:t>
            </a:r>
            <a:r>
              <a:rPr lang="en-US" altLang="zh-CN" dirty="0"/>
              <a:t> </a:t>
            </a:r>
            <a:r>
              <a:rPr lang="zh-CN" altLang="en-US" dirty="0"/>
              <a:t>变量名</a:t>
            </a:r>
            <a:r>
              <a:rPr lang="en-US" altLang="zh-CN" dirty="0"/>
              <a:t>;</a:t>
            </a:r>
            <a:endParaRPr lang="zh-CN"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3882504793"/>
              </p:ext>
            </p:extLst>
          </p:nvPr>
        </p:nvGraphicFramePr>
        <p:xfrm>
          <a:off x="642516" y="2185889"/>
          <a:ext cx="9649072" cy="2540049"/>
        </p:xfrm>
        <a:graphic>
          <a:graphicData uri="http://schemas.openxmlformats.org/drawingml/2006/table">
            <a:tbl>
              <a:tblPr firstRow="1" bandRow="1">
                <a:tableStyleId>{00A15C55-8517-42AA-B614-E9B94910E393}</a:tableStyleId>
              </a:tblPr>
              <a:tblGrid>
                <a:gridCol w="1854671">
                  <a:extLst>
                    <a:ext uri="{9D8B030D-6E8A-4147-A177-3AD203B41FA5}">
                      <a16:colId xmlns:a16="http://schemas.microsoft.com/office/drawing/2014/main" val="20000"/>
                    </a:ext>
                  </a:extLst>
                </a:gridCol>
                <a:gridCol w="7794401">
                  <a:extLst>
                    <a:ext uri="{9D8B030D-6E8A-4147-A177-3AD203B41FA5}">
                      <a16:colId xmlns:a16="http://schemas.microsoft.com/office/drawing/2014/main" val="20001"/>
                    </a:ext>
                  </a:extLst>
                </a:gridCol>
              </a:tblGrid>
              <a:tr h="508336">
                <a:tc gridSpan="2">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altLang="zh-CN" sz="2400" b="1" i="0" u="none" strike="noStrike" cap="none" normalizeH="0" baseline="0" dirty="0">
                          <a:ln>
                            <a:noFill/>
                          </a:ln>
                          <a:solidFill>
                            <a:schemeClr val="bg1"/>
                          </a:solidFill>
                          <a:effectLst/>
                          <a:latin typeface="+mn-ea"/>
                          <a:ea typeface="+mn-ea"/>
                        </a:rPr>
                        <a:t>set</a:t>
                      </a:r>
                      <a:r>
                        <a:rPr kumimoji="0" lang="zh-CN" altLang="en-US" sz="2400" b="0" i="0" u="none" strike="noStrike" cap="none" normalizeH="0" baseline="0" dirty="0">
                          <a:ln>
                            <a:noFill/>
                          </a:ln>
                          <a:solidFill>
                            <a:schemeClr val="bg1"/>
                          </a:solidFill>
                          <a:effectLst/>
                          <a:latin typeface="+mn-ea"/>
                          <a:ea typeface="+mn-ea"/>
                        </a:rPr>
                        <a:t>迭代器</a:t>
                      </a:r>
                      <a:endParaRPr kumimoji="0" lang="en-US" altLang="zh-CN" sz="2400" b="0" i="0" u="none" strike="noStrike" cap="none" normalizeH="0" baseline="0" dirty="0">
                        <a:ln>
                          <a:noFill/>
                        </a:ln>
                        <a:solidFill>
                          <a:schemeClr val="bg1"/>
                        </a:solidFill>
                        <a:effectLst/>
                        <a:latin typeface="+mn-ea"/>
                        <a:ea typeface="+mn-ea"/>
                      </a:endParaRPr>
                    </a:p>
                  </a:txBody>
                  <a:tcPr anchor="ctr"/>
                </a:tc>
                <a:tc hMerge="1">
                  <a:txBody>
                    <a:bodyPr/>
                    <a:lstStyle/>
                    <a:p>
                      <a:endParaRPr lang="zh-CN" altLang="en-US" dirty="0"/>
                    </a:p>
                  </a:txBody>
                  <a:tcPr/>
                </a:tc>
                <a:extLst>
                  <a:ext uri="{0D108BD9-81ED-4DB2-BD59-A6C34878D82A}">
                    <a16:rowId xmlns:a16="http://schemas.microsoft.com/office/drawing/2014/main" val="10000"/>
                  </a:ext>
                </a:extLst>
              </a:tr>
              <a:tr h="1129553">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begin()</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如果容器中存在元素，指向第一个元素；</a:t>
                      </a:r>
                      <a:endParaRPr kumimoji="0" lang="en-US" altLang="zh-CN" sz="1800" b="0" i="0" u="none" strike="noStrike" cap="none" normalizeH="0" baseline="0" dirty="0">
                        <a:ln>
                          <a:noFill/>
                        </a:ln>
                        <a:solidFill>
                          <a:schemeClr val="tx1"/>
                        </a:solidFill>
                        <a:effectLst/>
                        <a:latin typeface="+mn-ea"/>
                        <a:ea typeface="+mn-ea"/>
                      </a:endParaRPr>
                    </a:p>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若</a:t>
                      </a:r>
                      <a:r>
                        <a:rPr kumimoji="0" lang="en-US" altLang="zh-CN" sz="1800" b="0" i="0" u="none" strike="noStrike" cap="none" normalizeH="0" baseline="0" dirty="0">
                          <a:ln>
                            <a:noFill/>
                          </a:ln>
                          <a:solidFill>
                            <a:schemeClr val="tx1"/>
                          </a:solidFill>
                          <a:effectLst/>
                          <a:latin typeface="+mn-ea"/>
                          <a:ea typeface="+mn-ea"/>
                        </a:rPr>
                        <a:t>set</a:t>
                      </a:r>
                      <a:r>
                        <a:rPr kumimoji="0" lang="zh-CN" altLang="en-US" sz="1800" b="0" i="0" u="none" strike="noStrike" cap="none" normalizeH="0" baseline="0" dirty="0">
                          <a:ln>
                            <a:noFill/>
                          </a:ln>
                          <a:solidFill>
                            <a:schemeClr val="tx1"/>
                          </a:solidFill>
                          <a:effectLst/>
                          <a:latin typeface="+mn-ea"/>
                          <a:ea typeface="+mn-ea"/>
                        </a:rPr>
                        <a:t>为空，则返回的迭代器将等于</a:t>
                      </a:r>
                      <a:r>
                        <a:rPr kumimoji="0" lang="en-US" altLang="zh-CN" sz="1800" b="0" i="0" u="none" strike="noStrike" cap="none" normalizeH="0" baseline="0" dirty="0">
                          <a:ln>
                            <a:noFill/>
                          </a:ln>
                          <a:solidFill>
                            <a:schemeClr val="tx1"/>
                          </a:solidFill>
                          <a:effectLst/>
                          <a:latin typeface="+mn-ea"/>
                          <a:ea typeface="+mn-ea"/>
                        </a:rPr>
                        <a:t>end()</a:t>
                      </a:r>
                      <a:endParaRPr kumimoji="0" lang="zh-CN" altLang="en-US"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1"/>
                  </a:ext>
                </a:extLst>
              </a:tr>
              <a:tr h="789745">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mn-ea"/>
                          <a:ea typeface="+mn-ea"/>
                        </a:rPr>
                        <a:t>end()</a:t>
                      </a:r>
                    </a:p>
                  </a:txBody>
                  <a:tcPr marL="79200" marR="79200" marT="39600" marB="39600" anchor="ctr" horzOverflow="overflow"/>
                </a:tc>
                <a:tc>
                  <a:txBody>
                    <a:bodyPr/>
                    <a:lstStyle>
                      <a:lvl1pPr eaLnBrk="0" hangingPunct="0">
                        <a:lnSpc>
                          <a:spcPct val="140000"/>
                        </a:lnSpc>
                        <a:buClr>
                          <a:schemeClr val="bg2"/>
                        </a:buClr>
                        <a:buSzPct val="60000"/>
                        <a:buFont typeface="Wingdings" panose="05000000000000000000" pitchFamily="2" charset="2"/>
                        <a:defRPr b="1">
                          <a:solidFill>
                            <a:schemeClr val="tx1"/>
                          </a:solidFill>
                          <a:latin typeface="FrutigerNext LT Regular" pitchFamily="34" charset="0"/>
                          <a:ea typeface="华文细黑" panose="02010600040101010101" pitchFamily="2" charset="-122"/>
                        </a:defRPr>
                      </a:lvl1pPr>
                      <a:lvl2pPr marL="742950" indent="-285750" eaLnBrk="0" hangingPunct="0">
                        <a:lnSpc>
                          <a:spcPct val="140000"/>
                        </a:lnSpc>
                        <a:buClr>
                          <a:schemeClr val="tx1"/>
                        </a:buClr>
                        <a:buSzPct val="50000"/>
                        <a:buFont typeface="Wingdings" panose="05000000000000000000" pitchFamily="2" charset="2"/>
                        <a:defRPr sz="1600">
                          <a:solidFill>
                            <a:schemeClr val="tx1"/>
                          </a:solidFill>
                          <a:latin typeface="FrutigerNext LT Regular" pitchFamily="34" charset="0"/>
                          <a:ea typeface="华文细黑" panose="02010600040101010101" pitchFamily="2" charset="-122"/>
                        </a:defRPr>
                      </a:lvl2pPr>
                      <a:lvl3pPr marL="1143000" indent="-228600" eaLnBrk="0" hangingPunct="0">
                        <a:lnSpc>
                          <a:spcPct val="140000"/>
                        </a:lnSpc>
                        <a:buSzPct val="50000"/>
                        <a:buFont typeface="Wingdings" panose="05000000000000000000" pitchFamily="2" charset="2"/>
                        <a:defRPr sz="1400">
                          <a:solidFill>
                            <a:schemeClr val="tx1"/>
                          </a:solidFill>
                          <a:latin typeface="FrutigerNext LT Light" pitchFamily="34" charset="0"/>
                          <a:ea typeface="华文细黑" panose="02010600040101010101" pitchFamily="2" charset="-122"/>
                        </a:defRPr>
                      </a:lvl3pPr>
                      <a:lvl4pPr marL="1600200" indent="-228600" eaLnBrk="0" hangingPunct="0">
                        <a:lnSpc>
                          <a:spcPct val="140000"/>
                        </a:lnSpc>
                        <a:defRPr sz="1200">
                          <a:solidFill>
                            <a:schemeClr val="tx1"/>
                          </a:solidFill>
                          <a:latin typeface="FrutigerNext LT Medium" pitchFamily="34" charset="0"/>
                          <a:ea typeface="华文细黑" panose="02010600040101010101" pitchFamily="2" charset="-122"/>
                        </a:defRPr>
                      </a:lvl4pPr>
                      <a:lvl5pPr marL="2057400" indent="-228600" eaLnBrk="0" hangingPunct="0">
                        <a:lnSpc>
                          <a:spcPct val="140000"/>
                        </a:lnSpc>
                        <a:buFont typeface="FrutigerNext LT Medium" pitchFamily="34" charset="0"/>
                        <a:defRPr sz="10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0"/>
                        </a:spcBef>
                        <a:spcAft>
                          <a:spcPct val="0"/>
                        </a:spcAft>
                        <a:buFont typeface="FrutigerNext LT Medium" pitchFamily="34" charset="0"/>
                        <a:defRPr sz="1000">
                          <a:solidFill>
                            <a:schemeClr val="tx1"/>
                          </a:solidFill>
                          <a:latin typeface="FrutigerNext LT Medium" pitchFamily="34" charset="0"/>
                          <a:ea typeface="华文细黑" panose="02010600040101010101" pitchFamily="2" charset="-122"/>
                        </a:defRPr>
                      </a:lvl9pPr>
                    </a:lstStyle>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返回指向</a:t>
                      </a:r>
                      <a:r>
                        <a:rPr kumimoji="0" lang="en-US" altLang="zh-CN" sz="1800" b="0" i="0" u="none" strike="noStrike" cap="none" normalizeH="0" baseline="0" dirty="0">
                          <a:ln>
                            <a:noFill/>
                          </a:ln>
                          <a:solidFill>
                            <a:schemeClr val="tx1"/>
                          </a:solidFill>
                          <a:effectLst/>
                          <a:latin typeface="+mn-ea"/>
                          <a:ea typeface="+mn-ea"/>
                        </a:rPr>
                        <a:t>set</a:t>
                      </a:r>
                      <a:r>
                        <a:rPr kumimoji="0" lang="zh-CN" altLang="en-US" sz="1800" b="0" i="0" u="none" strike="noStrike" cap="none" normalizeH="0" baseline="0" dirty="0">
                          <a:ln>
                            <a:noFill/>
                          </a:ln>
                          <a:solidFill>
                            <a:schemeClr val="tx1"/>
                          </a:solidFill>
                          <a:effectLst/>
                          <a:latin typeface="+mn-ea"/>
                          <a:ea typeface="+mn-ea"/>
                        </a:rPr>
                        <a:t>末元素后一元素的迭代器</a:t>
                      </a:r>
                      <a:endParaRPr kumimoji="0" lang="en-US" altLang="zh-CN" sz="1800" b="0" i="0" u="none" strike="noStrike" cap="none" normalizeH="0" baseline="0" dirty="0">
                        <a:ln>
                          <a:noFill/>
                        </a:ln>
                        <a:solidFill>
                          <a:schemeClr val="tx1"/>
                        </a:solidFill>
                        <a:effectLst/>
                        <a:latin typeface="+mn-ea"/>
                        <a:ea typeface="+mn-ea"/>
                      </a:endParaRPr>
                    </a:p>
                    <a:p>
                      <a:pPr marL="0" marR="0" lvl="0" indent="0" algn="l" defTabSz="914400" rtl="0" eaLnBrk="0" fontAlgn="ctr" latinLnBrk="0" hangingPunct="0">
                        <a:lnSpc>
                          <a:spcPct val="15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mn-ea"/>
                          <a:ea typeface="+mn-ea"/>
                        </a:rPr>
                        <a:t>此元素表现为占位符；试图访问它导致未定义行为</a:t>
                      </a:r>
                      <a:endParaRPr kumimoji="0" lang="en-US" altLang="zh-CN" sz="1800" b="0" i="0" u="none" strike="noStrike" cap="none" normalizeH="0" baseline="0" dirty="0">
                        <a:ln>
                          <a:noFill/>
                        </a:ln>
                        <a:solidFill>
                          <a:schemeClr val="tx1"/>
                        </a:solidFill>
                        <a:effectLst/>
                        <a:latin typeface="+mn-ea"/>
                        <a:ea typeface="+mn-ea"/>
                      </a:endParaRPr>
                    </a:p>
                  </a:txBody>
                  <a:tcPr marL="79200" marR="79200" marT="39600" marB="39600" anchor="ctr" horzOverflow="overflow"/>
                </a:tc>
                <a:extLst>
                  <a:ext uri="{0D108BD9-81ED-4DB2-BD59-A6C34878D82A}">
                    <a16:rowId xmlns:a16="http://schemas.microsoft.com/office/drawing/2014/main" val="10002"/>
                  </a:ext>
                </a:extLst>
              </a:tr>
            </a:tbl>
          </a:graphicData>
        </a:graphic>
      </p:graphicFrame>
      <p:pic>
        <p:nvPicPr>
          <p:cNvPr id="8196" name="Picture 4" descr="C:\Users\h00376452\AppData\Roaming\eSpace_Desktop\UserData\h00376452\imagefiles\F86DFF8E-CCBE-46EF-9082-DABEC32D3B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187" y="4852722"/>
            <a:ext cx="5095875" cy="125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036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关联式容器</a:t>
            </a:r>
            <a:r>
              <a:rPr lang="en-US" altLang="zh-CN" sz="4000" dirty="0">
                <a:solidFill>
                  <a:srgbClr val="FF0000"/>
                </a:solidFill>
                <a:latin typeface="微软雅黑" panose="020B0503020204020204" pitchFamily="34" charset="-122"/>
                <a:ea typeface="微软雅黑" panose="020B0503020204020204" pitchFamily="34" charset="-122"/>
              </a:rPr>
              <a:t>——set</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41</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元素操作</a:t>
            </a:r>
          </a:p>
        </p:txBody>
      </p:sp>
      <p:graphicFrame>
        <p:nvGraphicFramePr>
          <p:cNvPr id="13" name="表格 12"/>
          <p:cNvGraphicFramePr>
            <a:graphicFrameLocks noGrp="1"/>
          </p:cNvGraphicFramePr>
          <p:nvPr>
            <p:extLst>
              <p:ext uri="{D42A27DB-BD31-4B8C-83A1-F6EECF244321}">
                <p14:modId xmlns:p14="http://schemas.microsoft.com/office/powerpoint/2010/main" val="682076184"/>
              </p:ext>
            </p:extLst>
          </p:nvPr>
        </p:nvGraphicFramePr>
        <p:xfrm>
          <a:off x="1057027" y="1557586"/>
          <a:ext cx="9007156" cy="2621280"/>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338854">
                <a:tc gridSpan="2">
                  <a:txBody>
                    <a:bodyPr/>
                    <a:lstStyle/>
                    <a:p>
                      <a:pPr algn="ctr"/>
                      <a:r>
                        <a:rPr lang="zh-CN" altLang="en-US" sz="2000" dirty="0"/>
                        <a:t>元素操作</a:t>
                      </a:r>
                    </a:p>
                  </a:txBody>
                  <a:tcPr/>
                </a:tc>
                <a:tc hMerge="1">
                  <a:txBody>
                    <a:bodyPr/>
                    <a:lstStyle/>
                    <a:p>
                      <a:endParaRPr lang="zh-CN" altLang="en-US" dirty="0"/>
                    </a:p>
                  </a:txBody>
                  <a:tcPr/>
                </a:tc>
                <a:extLst>
                  <a:ext uri="{0D108BD9-81ED-4DB2-BD59-A6C34878D82A}">
                    <a16:rowId xmlns:a16="http://schemas.microsoft.com/office/drawing/2014/main" val="10000"/>
                  </a:ext>
                </a:extLst>
              </a:tr>
              <a:tr h="982960">
                <a:tc>
                  <a:txBody>
                    <a:bodyPr/>
                    <a:lstStyle/>
                    <a:p>
                      <a:r>
                        <a:rPr lang="en-US" altLang="zh-CN" sz="1600" dirty="0">
                          <a:latin typeface="Calibri" panose="020F0502020204030204" pitchFamily="34" charset="0"/>
                          <a:ea typeface="+mn-ea"/>
                          <a:cs typeface="Calibri" panose="020F0502020204030204" pitchFamily="34" charset="0"/>
                        </a:rPr>
                        <a:t>insert(value)</a:t>
                      </a:r>
                      <a:endParaRPr lang="zh-CN" altLang="en-US" sz="1600" dirty="0">
                        <a:latin typeface="Calibri" panose="020F0502020204030204" pitchFamily="34" charset="0"/>
                        <a:ea typeface="+mn-ea"/>
                        <a:cs typeface="Calibri" panose="020F0502020204030204" pitchFamily="34" charset="0"/>
                      </a:endParaRPr>
                    </a:p>
                  </a:txBody>
                  <a:tcPr/>
                </a:tc>
                <a:tc>
                  <a:txBody>
                    <a:bodyPr/>
                    <a:lstStyle/>
                    <a:p>
                      <a:r>
                        <a:rPr lang="zh-CN" altLang="en-US" sz="1600" dirty="0">
                          <a:latin typeface="+mn-ea"/>
                          <a:ea typeface="+mn-ea"/>
                        </a:rPr>
                        <a:t>插入元素</a:t>
                      </a:r>
                      <a:endParaRPr lang="en-US" altLang="zh-CN" sz="1600" dirty="0">
                        <a:latin typeface="+mn-ea"/>
                        <a:ea typeface="+mn-ea"/>
                      </a:endParaRPr>
                    </a:p>
                    <a:p>
                      <a:r>
                        <a:rPr lang="zh-CN" altLang="en-US" sz="1600" dirty="0">
                          <a:latin typeface="+mn-ea"/>
                          <a:ea typeface="+mn-ea"/>
                        </a:rPr>
                        <a:t>返回类型：</a:t>
                      </a:r>
                      <a:r>
                        <a:rPr lang="en-US" altLang="zh-CN" sz="1600" dirty="0">
                          <a:latin typeface="Calibri" panose="020F0502020204030204" pitchFamily="34" charset="0"/>
                          <a:ea typeface="+mn-ea"/>
                          <a:cs typeface="Calibri" panose="020F0502020204030204" pitchFamily="34" charset="0"/>
                        </a:rPr>
                        <a:t>std::pair&lt;iterator,</a:t>
                      </a:r>
                      <a:r>
                        <a:rPr lang="en-US" altLang="zh-CN" sz="1600" baseline="0" dirty="0">
                          <a:latin typeface="Calibri" panose="020F0502020204030204" pitchFamily="34" charset="0"/>
                          <a:ea typeface="+mn-ea"/>
                          <a:cs typeface="Calibri" panose="020F0502020204030204" pitchFamily="34" charset="0"/>
                        </a:rPr>
                        <a:t> bool&gt;</a:t>
                      </a:r>
                    </a:p>
                    <a:p>
                      <a:r>
                        <a:rPr lang="zh-CN" altLang="en-US" sz="1600" baseline="0" dirty="0">
                          <a:latin typeface="Calibri" panose="020F0502020204030204" pitchFamily="34" charset="0"/>
                          <a:ea typeface="+mn-ea"/>
                          <a:cs typeface="Calibri" panose="020F0502020204030204" pitchFamily="34" charset="0"/>
                        </a:rPr>
                        <a:t>如果</a:t>
                      </a:r>
                      <a:r>
                        <a:rPr lang="en-US" altLang="zh-CN" sz="1600" baseline="0" dirty="0">
                          <a:latin typeface="Calibri" panose="020F0502020204030204" pitchFamily="34" charset="0"/>
                          <a:ea typeface="+mn-ea"/>
                          <a:cs typeface="Calibri" panose="020F0502020204030204" pitchFamily="34" charset="0"/>
                        </a:rPr>
                        <a:t>set</a:t>
                      </a:r>
                      <a:r>
                        <a:rPr lang="zh-CN" altLang="en-US" sz="1600" baseline="0" dirty="0">
                          <a:latin typeface="Calibri" panose="020F0502020204030204" pitchFamily="34" charset="0"/>
                          <a:ea typeface="+mn-ea"/>
                          <a:cs typeface="Calibri" panose="020F0502020204030204" pitchFamily="34" charset="0"/>
                        </a:rPr>
                        <a:t>中已存在键值为欲插入元素键值的元素时，容器中元素保持不变，</a:t>
                      </a:r>
                      <a:r>
                        <a:rPr lang="en-US" altLang="zh-CN" sz="1600" baseline="0" dirty="0">
                          <a:latin typeface="Calibri" panose="020F0502020204030204" pitchFamily="34" charset="0"/>
                          <a:ea typeface="+mn-ea"/>
                          <a:cs typeface="Calibri" panose="020F0502020204030204" pitchFamily="34" charset="0"/>
                        </a:rPr>
                        <a:t>iterator</a:t>
                      </a:r>
                      <a:r>
                        <a:rPr lang="zh-CN" altLang="en-US" sz="1600" baseline="0" dirty="0">
                          <a:latin typeface="Calibri" panose="020F0502020204030204" pitchFamily="34" charset="0"/>
                          <a:ea typeface="+mn-ea"/>
                          <a:cs typeface="Calibri" panose="020F0502020204030204" pitchFamily="34" charset="0"/>
                        </a:rPr>
                        <a:t>执行已存在元素，</a:t>
                      </a:r>
                      <a:r>
                        <a:rPr lang="en-US" altLang="zh-CN" sz="1600" baseline="0" dirty="0">
                          <a:latin typeface="Calibri" panose="020F0502020204030204" pitchFamily="34" charset="0"/>
                          <a:ea typeface="+mn-ea"/>
                          <a:cs typeface="Calibri" panose="020F0502020204030204" pitchFamily="34" charset="0"/>
                        </a:rPr>
                        <a:t>bool</a:t>
                      </a:r>
                      <a:r>
                        <a:rPr lang="zh-CN" altLang="en-US" sz="1600" baseline="0" dirty="0">
                          <a:latin typeface="Calibri" panose="020F0502020204030204" pitchFamily="34" charset="0"/>
                          <a:ea typeface="+mn-ea"/>
                          <a:cs typeface="Calibri" panose="020F0502020204030204" pitchFamily="34" charset="0"/>
                        </a:rPr>
                        <a:t>值为</a:t>
                      </a:r>
                      <a:r>
                        <a:rPr lang="en-US" altLang="zh-CN" sz="1600" baseline="0" dirty="0">
                          <a:latin typeface="Calibri" panose="020F0502020204030204" pitchFamily="34" charset="0"/>
                          <a:ea typeface="+mn-ea"/>
                          <a:cs typeface="Calibri" panose="020F0502020204030204" pitchFamily="34" charset="0"/>
                        </a:rPr>
                        <a:t>false</a:t>
                      </a:r>
                    </a:p>
                    <a:p>
                      <a:r>
                        <a:rPr lang="zh-CN" altLang="en-US" sz="1600" dirty="0">
                          <a:latin typeface="Calibri" panose="020F0502020204030204" pitchFamily="34" charset="0"/>
                          <a:ea typeface="+mn-ea"/>
                          <a:cs typeface="Calibri" panose="020F0502020204030204" pitchFamily="34" charset="0"/>
                        </a:rPr>
                        <a:t>如果</a:t>
                      </a:r>
                      <a:r>
                        <a:rPr lang="en-US" altLang="zh-CN" sz="1600" dirty="0">
                          <a:latin typeface="Calibri" panose="020F0502020204030204" pitchFamily="34" charset="0"/>
                          <a:ea typeface="+mn-ea"/>
                          <a:cs typeface="Calibri" panose="020F0502020204030204" pitchFamily="34" charset="0"/>
                        </a:rPr>
                        <a:t>set</a:t>
                      </a:r>
                      <a:r>
                        <a:rPr lang="zh-CN" altLang="en-US" sz="1600" dirty="0">
                          <a:latin typeface="Calibri" panose="020F0502020204030204" pitchFamily="34" charset="0"/>
                          <a:ea typeface="+mn-ea"/>
                          <a:cs typeface="Calibri" panose="020F0502020204030204" pitchFamily="34" charset="0"/>
                        </a:rPr>
                        <a:t>中不存在键值</a:t>
                      </a:r>
                      <a:r>
                        <a:rPr lang="zh-CN" altLang="en-US" sz="1600" baseline="0" dirty="0">
                          <a:latin typeface="Calibri" panose="020F0502020204030204" pitchFamily="34" charset="0"/>
                          <a:ea typeface="+mn-ea"/>
                          <a:cs typeface="Calibri" panose="020F0502020204030204" pitchFamily="34" charset="0"/>
                        </a:rPr>
                        <a:t>为欲插入元素键值的元素时，插入新元素，</a:t>
                      </a:r>
                      <a:r>
                        <a:rPr lang="en-US" altLang="zh-CN" sz="1600" baseline="0" dirty="0">
                          <a:latin typeface="Calibri" panose="020F0502020204030204" pitchFamily="34" charset="0"/>
                          <a:ea typeface="+mn-ea"/>
                          <a:cs typeface="Calibri" panose="020F0502020204030204" pitchFamily="34" charset="0"/>
                        </a:rPr>
                        <a:t>iterator</a:t>
                      </a:r>
                      <a:r>
                        <a:rPr lang="zh-CN" altLang="en-US" sz="1600" baseline="0" dirty="0">
                          <a:latin typeface="Calibri" panose="020F0502020204030204" pitchFamily="34" charset="0"/>
                          <a:ea typeface="+mn-ea"/>
                          <a:cs typeface="Calibri" panose="020F0502020204030204" pitchFamily="34" charset="0"/>
                        </a:rPr>
                        <a:t>执行插入新元素，</a:t>
                      </a:r>
                      <a:r>
                        <a:rPr lang="en-US" altLang="zh-CN" sz="1600" baseline="0" dirty="0">
                          <a:latin typeface="Calibri" panose="020F0502020204030204" pitchFamily="34" charset="0"/>
                          <a:ea typeface="+mn-ea"/>
                          <a:cs typeface="Calibri" panose="020F0502020204030204" pitchFamily="34" charset="0"/>
                        </a:rPr>
                        <a:t>bool</a:t>
                      </a:r>
                      <a:r>
                        <a:rPr lang="zh-CN" altLang="en-US" sz="1600" baseline="0" dirty="0">
                          <a:latin typeface="Calibri" panose="020F0502020204030204" pitchFamily="34" charset="0"/>
                          <a:ea typeface="+mn-ea"/>
                          <a:cs typeface="Calibri" panose="020F0502020204030204" pitchFamily="34" charset="0"/>
                        </a:rPr>
                        <a:t>值为</a:t>
                      </a:r>
                      <a:r>
                        <a:rPr lang="en-US" altLang="zh-CN" sz="1600" baseline="0" dirty="0">
                          <a:latin typeface="Calibri" panose="020F0502020204030204" pitchFamily="34" charset="0"/>
                          <a:ea typeface="+mn-ea"/>
                          <a:cs typeface="Calibri" panose="020F0502020204030204" pitchFamily="34" charset="0"/>
                        </a:rPr>
                        <a:t>true</a:t>
                      </a:r>
                      <a:endParaRPr lang="zh-CN" altLang="en-US" sz="1600" dirty="0">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0001"/>
                  </a:ext>
                </a:extLst>
              </a:tr>
              <a:tr h="239753">
                <a:tc>
                  <a:txBody>
                    <a:bodyPr/>
                    <a:lstStyle/>
                    <a:p>
                      <a:r>
                        <a:rPr lang="en-US" altLang="zh-CN" sz="1600" dirty="0">
                          <a:latin typeface="Calibri" panose="020F0502020204030204" pitchFamily="34" charset="0"/>
                          <a:ea typeface="+mn-ea"/>
                          <a:cs typeface="Calibri" panose="020F0502020204030204" pitchFamily="34" charset="0"/>
                        </a:rPr>
                        <a:t>erase(pos)</a:t>
                      </a:r>
                      <a:r>
                        <a:rPr lang="zh-CN" altLang="en-US" sz="1600">
                          <a:latin typeface="Calibri" panose="020F0502020204030204" pitchFamily="34" charset="0"/>
                          <a:ea typeface="+mn-ea"/>
                          <a:cs typeface="Calibri" panose="020F0502020204030204" pitchFamily="34" charset="0"/>
                        </a:rPr>
                        <a:t>、</a:t>
                      </a:r>
                      <a:r>
                        <a:rPr lang="en-US" altLang="zh-CN" sz="1600">
                          <a:latin typeface="Calibri" panose="020F0502020204030204" pitchFamily="34" charset="0"/>
                          <a:ea typeface="+mn-ea"/>
                          <a:cs typeface="Calibri" panose="020F0502020204030204" pitchFamily="34" charset="0"/>
                        </a:rPr>
                        <a:t>erase(key)</a:t>
                      </a:r>
                      <a:endParaRPr lang="zh-CN" altLang="en-US" sz="1600" dirty="0">
                        <a:latin typeface="Calibri" panose="020F0502020204030204" pitchFamily="34" charset="0"/>
                        <a:ea typeface="+mn-ea"/>
                        <a:cs typeface="Calibri" panose="020F0502020204030204" pitchFamily="34" charset="0"/>
                      </a:endParaRPr>
                    </a:p>
                  </a:txBody>
                  <a:tcPr/>
                </a:tc>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删除指定位置元素</a:t>
                      </a:r>
                    </a:p>
                  </a:txBody>
                  <a:tcPr/>
                </a:tc>
                <a:extLst>
                  <a:ext uri="{0D108BD9-81ED-4DB2-BD59-A6C34878D82A}">
                    <a16:rowId xmlns:a16="http://schemas.microsoft.com/office/drawing/2014/main" val="10002"/>
                  </a:ext>
                </a:extLst>
              </a:tr>
              <a:tr h="304968">
                <a:tc>
                  <a:txBody>
                    <a:bodyPr/>
                    <a:lstStyle/>
                    <a:p>
                      <a:r>
                        <a:rPr lang="en-US" altLang="zh-CN" sz="1600" dirty="0">
                          <a:latin typeface="Calibri" panose="020F0502020204030204" pitchFamily="34" charset="0"/>
                          <a:ea typeface="+mn-ea"/>
                          <a:cs typeface="Calibri" panose="020F0502020204030204" pitchFamily="34" charset="0"/>
                        </a:rPr>
                        <a:t>clear()</a:t>
                      </a:r>
                      <a:endParaRPr lang="zh-CN" altLang="en-US" sz="1600" dirty="0">
                        <a:latin typeface="Calibri" panose="020F0502020204030204" pitchFamily="34" charset="0"/>
                        <a:ea typeface="+mn-ea"/>
                        <a:cs typeface="Calibri" panose="020F0502020204030204" pitchFamily="34" charset="0"/>
                      </a:endParaRPr>
                    </a:p>
                  </a:txBody>
                  <a:tcPr/>
                </a:tc>
                <a:tc>
                  <a:txBody>
                    <a:bodyPr/>
                    <a:lstStyle/>
                    <a:p>
                      <a:r>
                        <a:rPr lang="zh-CN" altLang="en-US" sz="1600" dirty="0">
                          <a:latin typeface="+mn-ea"/>
                          <a:ea typeface="+mn-ea"/>
                        </a:rPr>
                        <a:t>删除所有元素</a:t>
                      </a:r>
                    </a:p>
                  </a:txBody>
                  <a:tcPr/>
                </a:tc>
                <a:extLst>
                  <a:ext uri="{0D108BD9-81ED-4DB2-BD59-A6C34878D82A}">
                    <a16:rowId xmlns:a16="http://schemas.microsoft.com/office/drawing/2014/main" val="10003"/>
                  </a:ext>
                </a:extLst>
              </a:tr>
            </a:tbl>
          </a:graphicData>
        </a:graphic>
      </p:graphicFrame>
      <p:sp>
        <p:nvSpPr>
          <p:cNvPr id="9" name="矩形 8"/>
          <p:cNvSpPr/>
          <p:nvPr/>
        </p:nvSpPr>
        <p:spPr>
          <a:xfrm>
            <a:off x="1057027" y="4411772"/>
            <a:ext cx="6336704" cy="1754326"/>
          </a:xfrm>
          <a:prstGeom prst="rect">
            <a:avLst/>
          </a:prstGeom>
          <a:solidFill>
            <a:schemeClr val="bg1">
              <a:lumMod val="95000"/>
            </a:schemeClr>
          </a:solidFill>
        </p:spPr>
        <p:txBody>
          <a:bodyPr wrap="square">
            <a:spAutoFit/>
          </a:bodyPr>
          <a:lstStyle/>
          <a:p>
            <a:r>
              <a:rPr lang="en-US" altLang="zh-CN" dirty="0"/>
              <a:t>std::set&lt;</a:t>
            </a:r>
            <a:r>
              <a:rPr lang="en-US" altLang="zh-CN" i="1" dirty="0" err="1"/>
              <a:t>int</a:t>
            </a:r>
            <a:r>
              <a:rPr lang="en-US" altLang="zh-CN" dirty="0"/>
              <a:t>&gt; s;</a:t>
            </a:r>
          </a:p>
          <a:p>
            <a:r>
              <a:rPr lang="en-US" altLang="zh-CN" i="1" dirty="0"/>
              <a:t>auto</a:t>
            </a:r>
            <a:r>
              <a:rPr lang="en-US" altLang="zh-CN" dirty="0"/>
              <a:t> </a:t>
            </a:r>
            <a:r>
              <a:rPr lang="en-US" altLang="zh-CN" dirty="0" err="1"/>
              <a:t>insert_result</a:t>
            </a:r>
            <a:r>
              <a:rPr lang="en-US" altLang="zh-CN" dirty="0"/>
              <a:t> = </a:t>
            </a:r>
            <a:r>
              <a:rPr lang="en-US" altLang="zh-CN" dirty="0" err="1"/>
              <a:t>s.insert</a:t>
            </a:r>
            <a:r>
              <a:rPr lang="en-US" altLang="zh-CN" dirty="0"/>
              <a:t>(1);</a:t>
            </a:r>
          </a:p>
          <a:p>
            <a:r>
              <a:rPr lang="en-US" altLang="zh-CN" dirty="0"/>
              <a:t>std::cout &lt;&lt; "insert : " &lt;&lt; </a:t>
            </a:r>
            <a:r>
              <a:rPr lang="en-US" altLang="zh-CN" dirty="0" err="1"/>
              <a:t>insert_result.second</a:t>
            </a:r>
            <a:r>
              <a:rPr lang="en-US" altLang="zh-CN" dirty="0"/>
              <a:t> &lt;&lt; std::endl;</a:t>
            </a:r>
          </a:p>
          <a:p>
            <a:br>
              <a:rPr lang="en-US" altLang="zh-CN" dirty="0"/>
            </a:br>
            <a:r>
              <a:rPr lang="en-US" altLang="zh-CN" dirty="0" err="1"/>
              <a:t>insert_result</a:t>
            </a:r>
            <a:r>
              <a:rPr lang="en-US" altLang="zh-CN" dirty="0"/>
              <a:t> = </a:t>
            </a:r>
            <a:r>
              <a:rPr lang="en-US" altLang="zh-CN" dirty="0" err="1"/>
              <a:t>s.insert</a:t>
            </a:r>
            <a:r>
              <a:rPr lang="en-US" altLang="zh-CN" dirty="0"/>
              <a:t>(1);</a:t>
            </a:r>
          </a:p>
          <a:p>
            <a:r>
              <a:rPr lang="en-US" altLang="zh-CN" dirty="0"/>
              <a:t>std::cout &lt;&lt; "insert : " &lt;&lt; </a:t>
            </a:r>
            <a:r>
              <a:rPr lang="en-US" altLang="zh-CN" dirty="0" err="1"/>
              <a:t>insert_result.second</a:t>
            </a:r>
            <a:r>
              <a:rPr lang="en-US" altLang="zh-CN" dirty="0"/>
              <a:t> &lt;&lt; std::endl;</a:t>
            </a:r>
          </a:p>
        </p:txBody>
      </p:sp>
      <p:sp>
        <p:nvSpPr>
          <p:cNvPr id="10" name="矩形 9"/>
          <p:cNvSpPr/>
          <p:nvPr/>
        </p:nvSpPr>
        <p:spPr>
          <a:xfrm>
            <a:off x="7829152" y="5004678"/>
            <a:ext cx="2988139" cy="369332"/>
          </a:xfrm>
          <a:prstGeom prst="rect">
            <a:avLst/>
          </a:prstGeom>
          <a:solidFill>
            <a:schemeClr val="bg1">
              <a:lumMod val="95000"/>
            </a:schemeClr>
          </a:solidFill>
        </p:spPr>
        <p:txBody>
          <a:bodyPr wrap="square">
            <a:spAutoFit/>
          </a:bodyPr>
          <a:lstStyle/>
          <a:p>
            <a:pPr algn="ctr"/>
            <a:r>
              <a:rPr lang="en-US" altLang="zh-CN" dirty="0" err="1"/>
              <a:t>insert_rsult.second</a:t>
            </a:r>
            <a:r>
              <a:rPr lang="en-US" altLang="zh-CN" dirty="0"/>
              <a:t> = </a:t>
            </a:r>
            <a:r>
              <a:rPr lang="en-US" altLang="zh-CN" dirty="0">
                <a:solidFill>
                  <a:srgbClr val="0000FF"/>
                </a:solidFill>
              </a:rPr>
              <a:t>1</a:t>
            </a:r>
          </a:p>
        </p:txBody>
      </p:sp>
      <p:sp>
        <p:nvSpPr>
          <p:cNvPr id="11" name="矩形 10"/>
          <p:cNvSpPr/>
          <p:nvPr/>
        </p:nvSpPr>
        <p:spPr>
          <a:xfrm>
            <a:off x="7829152" y="5814550"/>
            <a:ext cx="2988139" cy="369332"/>
          </a:xfrm>
          <a:prstGeom prst="rect">
            <a:avLst/>
          </a:prstGeom>
          <a:solidFill>
            <a:schemeClr val="bg1">
              <a:lumMod val="95000"/>
            </a:schemeClr>
          </a:solidFill>
        </p:spPr>
        <p:txBody>
          <a:bodyPr wrap="square">
            <a:spAutoFit/>
          </a:bodyPr>
          <a:lstStyle/>
          <a:p>
            <a:pPr algn="ctr"/>
            <a:r>
              <a:rPr lang="en-US" altLang="zh-CN" dirty="0" err="1"/>
              <a:t>insert_rsult.second</a:t>
            </a:r>
            <a:r>
              <a:rPr lang="en-US" altLang="zh-CN" dirty="0"/>
              <a:t> = </a:t>
            </a:r>
            <a:r>
              <a:rPr lang="en-US" altLang="zh-CN" dirty="0">
                <a:solidFill>
                  <a:srgbClr val="FF0000"/>
                </a:solidFill>
              </a:rPr>
              <a:t>0</a:t>
            </a:r>
          </a:p>
        </p:txBody>
      </p:sp>
      <p:sp>
        <p:nvSpPr>
          <p:cNvPr id="12" name="圆角矩形 11"/>
          <p:cNvSpPr/>
          <p:nvPr/>
        </p:nvSpPr>
        <p:spPr bwMode="auto">
          <a:xfrm>
            <a:off x="1129035" y="5022462"/>
            <a:ext cx="6120680" cy="333764"/>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4" name="直接箭头连接符 13"/>
          <p:cNvCxnSpPr>
            <a:stCxn id="12" idx="3"/>
            <a:endCxn id="10" idx="1"/>
          </p:cNvCxnSpPr>
          <p:nvPr/>
        </p:nvCxnSpPr>
        <p:spPr bwMode="auto">
          <a:xfrm>
            <a:off x="7249715" y="5189344"/>
            <a:ext cx="579437" cy="0"/>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圆角矩形 14"/>
          <p:cNvSpPr/>
          <p:nvPr/>
        </p:nvSpPr>
        <p:spPr bwMode="auto">
          <a:xfrm>
            <a:off x="1117302" y="5832334"/>
            <a:ext cx="6120680" cy="333764"/>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6" name="直接箭头连接符 15"/>
          <p:cNvCxnSpPr>
            <a:stCxn id="15" idx="3"/>
            <a:endCxn id="11" idx="1"/>
          </p:cNvCxnSpPr>
          <p:nvPr/>
        </p:nvCxnSpPr>
        <p:spPr bwMode="auto">
          <a:xfrm>
            <a:off x="7237982" y="5999216"/>
            <a:ext cx="591170" cy="0"/>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0868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624994" y="3588150"/>
            <a:ext cx="3951464" cy="2585323"/>
          </a:xfrm>
          <a:prstGeom prst="rect">
            <a:avLst/>
          </a:prstGeom>
          <a:solidFill>
            <a:schemeClr val="bg1">
              <a:lumMod val="95000"/>
            </a:schemeClr>
          </a:solidFill>
        </p:spPr>
        <p:txBody>
          <a:bodyPr wrap="square">
            <a:spAutoFit/>
          </a:bodyPr>
          <a:lstStyle/>
          <a:p>
            <a:r>
              <a:rPr lang="en-US" altLang="zh-CN" dirty="0"/>
              <a:t>std::set&lt;</a:t>
            </a:r>
            <a:r>
              <a:rPr lang="en-US" altLang="zh-CN" i="1" dirty="0" err="1"/>
              <a:t>int</a:t>
            </a:r>
            <a:r>
              <a:rPr lang="en-US" altLang="zh-CN" dirty="0"/>
              <a:t>&gt; s;</a:t>
            </a:r>
          </a:p>
          <a:p>
            <a:r>
              <a:rPr lang="en-US" altLang="zh-CN" i="1" dirty="0"/>
              <a:t>auto</a:t>
            </a:r>
            <a:r>
              <a:rPr lang="en-US" altLang="zh-CN" dirty="0"/>
              <a:t> </a:t>
            </a:r>
            <a:r>
              <a:rPr lang="en-US" altLang="zh-CN" dirty="0" err="1"/>
              <a:t>insert_result</a:t>
            </a:r>
            <a:r>
              <a:rPr lang="en-US" altLang="zh-CN" dirty="0"/>
              <a:t> = </a:t>
            </a:r>
            <a:r>
              <a:rPr lang="en-US" altLang="zh-CN" dirty="0" err="1"/>
              <a:t>s.insert</a:t>
            </a:r>
            <a:r>
              <a:rPr lang="en-US" altLang="zh-CN" dirty="0"/>
              <a:t>(</a:t>
            </a:r>
            <a:r>
              <a:rPr lang="en-US" altLang="zh-CN" dirty="0">
                <a:solidFill>
                  <a:srgbClr val="0000FF"/>
                </a:solidFill>
              </a:rPr>
              <a:t>1</a:t>
            </a:r>
            <a:r>
              <a:rPr lang="en-US" altLang="zh-CN" dirty="0"/>
              <a:t>);</a:t>
            </a:r>
          </a:p>
          <a:p>
            <a:br>
              <a:rPr lang="en-US" altLang="zh-CN" dirty="0"/>
            </a:br>
            <a:r>
              <a:rPr lang="en-US" altLang="zh-CN" i="1" dirty="0"/>
              <a:t>auto</a:t>
            </a:r>
            <a:r>
              <a:rPr lang="en-US" altLang="zh-CN" dirty="0"/>
              <a:t> </a:t>
            </a:r>
            <a:r>
              <a:rPr lang="en-US" altLang="zh-CN" dirty="0" err="1"/>
              <a:t>find_result</a:t>
            </a:r>
            <a:r>
              <a:rPr lang="en-US" altLang="zh-CN" dirty="0"/>
              <a:t> = </a:t>
            </a:r>
            <a:r>
              <a:rPr lang="en-US" altLang="zh-CN" dirty="0" err="1"/>
              <a:t>s.find</a:t>
            </a:r>
            <a:r>
              <a:rPr lang="en-US" altLang="zh-CN" dirty="0"/>
              <a:t>(</a:t>
            </a:r>
            <a:r>
              <a:rPr lang="en-US" altLang="zh-CN" dirty="0">
                <a:solidFill>
                  <a:srgbClr val="FF0000"/>
                </a:solidFill>
              </a:rPr>
              <a:t>2</a:t>
            </a:r>
            <a:r>
              <a:rPr lang="en-US" altLang="zh-CN" dirty="0"/>
              <a:t>);</a:t>
            </a:r>
          </a:p>
          <a:p>
            <a:r>
              <a:rPr lang="en-US" altLang="zh-CN" dirty="0"/>
              <a:t>if (</a:t>
            </a:r>
            <a:r>
              <a:rPr lang="en-US" altLang="zh-CN" dirty="0" err="1"/>
              <a:t>find_result</a:t>
            </a:r>
            <a:r>
              <a:rPr lang="en-US" altLang="zh-CN" dirty="0"/>
              <a:t> == </a:t>
            </a:r>
            <a:r>
              <a:rPr lang="en-US" altLang="zh-CN" dirty="0" err="1"/>
              <a:t>s.end</a:t>
            </a:r>
            <a:r>
              <a:rPr lang="en-US" altLang="zh-CN" dirty="0"/>
              <a:t>()) {</a:t>
            </a:r>
          </a:p>
          <a:p>
            <a:r>
              <a:rPr lang="en-US" altLang="zh-CN" dirty="0"/>
              <a:t>    std::cout &lt;&lt; "not found!" &lt;&lt; std::endl;</a:t>
            </a:r>
          </a:p>
          <a:p>
            <a:r>
              <a:rPr lang="en-US" altLang="zh-CN" dirty="0"/>
              <a:t>} else {</a:t>
            </a:r>
          </a:p>
          <a:p>
            <a:r>
              <a:rPr lang="en-US" altLang="zh-CN" dirty="0"/>
              <a:t>    std::cout &lt;&lt; "found it!" &lt;&lt; std::endl;</a:t>
            </a:r>
          </a:p>
          <a:p>
            <a:r>
              <a:rPr lang="en-US" altLang="zh-CN" dirty="0"/>
              <a:t>}</a:t>
            </a:r>
          </a:p>
        </p:txBody>
      </p:sp>
      <p:sp>
        <p:nvSpPr>
          <p:cNvPr id="13" name="矩形 12"/>
          <p:cNvSpPr/>
          <p:nvPr/>
        </p:nvSpPr>
        <p:spPr>
          <a:xfrm>
            <a:off x="1066474" y="3588150"/>
            <a:ext cx="3951464" cy="2585323"/>
          </a:xfrm>
          <a:prstGeom prst="rect">
            <a:avLst/>
          </a:prstGeom>
          <a:solidFill>
            <a:schemeClr val="bg1">
              <a:lumMod val="95000"/>
            </a:schemeClr>
          </a:solidFill>
        </p:spPr>
        <p:txBody>
          <a:bodyPr wrap="square">
            <a:spAutoFit/>
          </a:bodyPr>
          <a:lstStyle/>
          <a:p>
            <a:r>
              <a:rPr lang="en-US" altLang="zh-CN" dirty="0"/>
              <a:t>std::set&lt;</a:t>
            </a:r>
            <a:r>
              <a:rPr lang="en-US" altLang="zh-CN" i="1" dirty="0" err="1"/>
              <a:t>int</a:t>
            </a:r>
            <a:r>
              <a:rPr lang="en-US" altLang="zh-CN" dirty="0"/>
              <a:t>&gt; s;</a:t>
            </a:r>
          </a:p>
          <a:p>
            <a:r>
              <a:rPr lang="en-US" altLang="zh-CN" i="1" dirty="0"/>
              <a:t>auto</a:t>
            </a:r>
            <a:r>
              <a:rPr lang="en-US" altLang="zh-CN" dirty="0"/>
              <a:t> </a:t>
            </a:r>
            <a:r>
              <a:rPr lang="en-US" altLang="zh-CN" dirty="0" err="1"/>
              <a:t>insert_result</a:t>
            </a:r>
            <a:r>
              <a:rPr lang="en-US" altLang="zh-CN" dirty="0"/>
              <a:t> = </a:t>
            </a:r>
            <a:r>
              <a:rPr lang="en-US" altLang="zh-CN" dirty="0" err="1"/>
              <a:t>s.insert</a:t>
            </a:r>
            <a:r>
              <a:rPr lang="en-US" altLang="zh-CN" dirty="0"/>
              <a:t>(</a:t>
            </a:r>
            <a:r>
              <a:rPr lang="en-US" altLang="zh-CN" dirty="0">
                <a:solidFill>
                  <a:srgbClr val="0000FF"/>
                </a:solidFill>
              </a:rPr>
              <a:t>1</a:t>
            </a:r>
            <a:r>
              <a:rPr lang="en-US" altLang="zh-CN" dirty="0"/>
              <a:t>);</a:t>
            </a:r>
          </a:p>
          <a:p>
            <a:br>
              <a:rPr lang="en-US" altLang="zh-CN" dirty="0"/>
            </a:br>
            <a:r>
              <a:rPr lang="en-US" altLang="zh-CN" i="1" dirty="0"/>
              <a:t>auto</a:t>
            </a:r>
            <a:r>
              <a:rPr lang="en-US" altLang="zh-CN" dirty="0"/>
              <a:t> </a:t>
            </a:r>
            <a:r>
              <a:rPr lang="en-US" altLang="zh-CN" dirty="0" err="1"/>
              <a:t>find_result</a:t>
            </a:r>
            <a:r>
              <a:rPr lang="en-US" altLang="zh-CN" dirty="0"/>
              <a:t> = </a:t>
            </a:r>
            <a:r>
              <a:rPr lang="en-US" altLang="zh-CN" dirty="0" err="1"/>
              <a:t>s.find</a:t>
            </a:r>
            <a:r>
              <a:rPr lang="en-US" altLang="zh-CN" dirty="0"/>
              <a:t>(</a:t>
            </a:r>
            <a:r>
              <a:rPr lang="en-US" altLang="zh-CN" dirty="0">
                <a:solidFill>
                  <a:srgbClr val="0000FF"/>
                </a:solidFill>
              </a:rPr>
              <a:t>1</a:t>
            </a:r>
            <a:r>
              <a:rPr lang="en-US" altLang="zh-CN" dirty="0"/>
              <a:t>);</a:t>
            </a:r>
          </a:p>
          <a:p>
            <a:r>
              <a:rPr lang="en-US" altLang="zh-CN" dirty="0"/>
              <a:t>if (</a:t>
            </a:r>
            <a:r>
              <a:rPr lang="en-US" altLang="zh-CN" dirty="0" err="1"/>
              <a:t>find_result</a:t>
            </a:r>
            <a:r>
              <a:rPr lang="en-US" altLang="zh-CN" dirty="0"/>
              <a:t> == </a:t>
            </a:r>
            <a:r>
              <a:rPr lang="en-US" altLang="zh-CN" dirty="0" err="1"/>
              <a:t>s.end</a:t>
            </a:r>
            <a:r>
              <a:rPr lang="en-US" altLang="zh-CN" dirty="0"/>
              <a:t>()) {</a:t>
            </a:r>
          </a:p>
          <a:p>
            <a:r>
              <a:rPr lang="en-US" altLang="zh-CN" dirty="0"/>
              <a:t>    std::cout &lt;&lt; "not found!" &lt;&lt; std::endl;</a:t>
            </a:r>
          </a:p>
          <a:p>
            <a:r>
              <a:rPr lang="en-US" altLang="zh-CN" dirty="0"/>
              <a:t>} else {</a:t>
            </a:r>
          </a:p>
          <a:p>
            <a:r>
              <a:rPr lang="en-US" altLang="zh-CN" dirty="0"/>
              <a:t>    std::cout &lt;&lt; "found it!" &lt;&lt; std::endl;</a:t>
            </a:r>
          </a:p>
          <a:p>
            <a:r>
              <a:rPr lang="en-US" altLang="zh-CN" dirty="0"/>
              <a:t>}</a:t>
            </a:r>
          </a:p>
        </p:txBody>
      </p:sp>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关联式容器</a:t>
            </a:r>
            <a:r>
              <a:rPr lang="en-US" altLang="zh-CN" sz="4000" dirty="0">
                <a:solidFill>
                  <a:srgbClr val="FF0000"/>
                </a:solidFill>
                <a:latin typeface="微软雅黑" panose="020B0503020204020204" pitchFamily="34" charset="-122"/>
                <a:ea typeface="微软雅黑" panose="020B0503020204020204" pitchFamily="34" charset="-122"/>
              </a:rPr>
              <a:t>——set</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42</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元素访问</a:t>
            </a:r>
          </a:p>
        </p:txBody>
      </p:sp>
      <p:sp>
        <p:nvSpPr>
          <p:cNvPr id="8" name="矩形 7"/>
          <p:cNvSpPr/>
          <p:nvPr/>
        </p:nvSpPr>
        <p:spPr>
          <a:xfrm>
            <a:off x="953369" y="2906202"/>
            <a:ext cx="9145016" cy="507831"/>
          </a:xfrm>
          <a:prstGeom prst="rect">
            <a:avLst/>
          </a:prstGeom>
        </p:spPr>
        <p:txBody>
          <a:bodyPr wrap="square">
            <a:spAutoFit/>
          </a:bodyPr>
          <a:lstStyle/>
          <a:p>
            <a:pPr>
              <a:lnSpc>
                <a:spcPct val="150000"/>
              </a:lnSpc>
            </a:pPr>
            <a:r>
              <a:rPr lang="zh-CN" altLang="en-US" dirty="0">
                <a:latin typeface="+mn-ea"/>
                <a:ea typeface="+mn-ea"/>
              </a:rPr>
              <a:t>与</a:t>
            </a:r>
            <a:r>
              <a:rPr lang="en-US" altLang="zh-CN" dirty="0">
                <a:latin typeface="+mn-ea"/>
                <a:ea typeface="+mn-ea"/>
              </a:rPr>
              <a:t>map</a:t>
            </a:r>
            <a:r>
              <a:rPr lang="zh-CN" altLang="en-US" dirty="0">
                <a:latin typeface="+mn-ea"/>
                <a:ea typeface="+mn-ea"/>
              </a:rPr>
              <a:t>不同，</a:t>
            </a:r>
            <a:r>
              <a:rPr lang="en-US" altLang="zh-CN" dirty="0">
                <a:latin typeface="+mn-ea"/>
                <a:ea typeface="+mn-ea"/>
              </a:rPr>
              <a:t>set</a:t>
            </a:r>
            <a:r>
              <a:rPr lang="zh-CN" altLang="en-US" dirty="0">
                <a:latin typeface="+mn-ea"/>
                <a:ea typeface="+mn-ea"/>
              </a:rPr>
              <a:t>不支持</a:t>
            </a:r>
            <a:r>
              <a:rPr lang="en-US" altLang="zh-CN" dirty="0">
                <a:latin typeface="+mn-ea"/>
                <a:ea typeface="+mn-ea"/>
              </a:rPr>
              <a:t>[]</a:t>
            </a:r>
            <a:r>
              <a:rPr lang="zh-CN" altLang="en-US" dirty="0">
                <a:latin typeface="+mn-ea"/>
                <a:ea typeface="+mn-ea"/>
              </a:rPr>
              <a:t>下标访问方式</a:t>
            </a:r>
          </a:p>
        </p:txBody>
      </p:sp>
      <p:graphicFrame>
        <p:nvGraphicFramePr>
          <p:cNvPr id="9" name="表格 8"/>
          <p:cNvGraphicFramePr>
            <a:graphicFrameLocks noGrp="1"/>
          </p:cNvGraphicFramePr>
          <p:nvPr>
            <p:extLst>
              <p:ext uri="{D42A27DB-BD31-4B8C-83A1-F6EECF244321}">
                <p14:modId xmlns:p14="http://schemas.microsoft.com/office/powerpoint/2010/main" val="1143587138"/>
              </p:ext>
            </p:extLst>
          </p:nvPr>
        </p:nvGraphicFramePr>
        <p:xfrm>
          <a:off x="1066003" y="1701602"/>
          <a:ext cx="9007156" cy="1219200"/>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288032">
                <a:tc gridSpan="2">
                  <a:txBody>
                    <a:bodyPr/>
                    <a:lstStyle/>
                    <a:p>
                      <a:pPr algn="ctr"/>
                      <a:r>
                        <a:rPr lang="zh-CN" altLang="en-US" sz="2000" dirty="0"/>
                        <a:t>元素访问</a:t>
                      </a:r>
                    </a:p>
                  </a:txBody>
                  <a:tcPr/>
                </a:tc>
                <a:tc hMerge="1">
                  <a:txBody>
                    <a:bodyPr/>
                    <a:lstStyle/>
                    <a:p>
                      <a:endParaRPr lang="zh-CN" altLang="en-US" dirty="0"/>
                    </a:p>
                  </a:txBody>
                  <a:tcPr/>
                </a:tc>
                <a:extLst>
                  <a:ext uri="{0D108BD9-81ED-4DB2-BD59-A6C34878D82A}">
                    <a16:rowId xmlns:a16="http://schemas.microsoft.com/office/drawing/2014/main" val="10000"/>
                  </a:ext>
                </a:extLst>
              </a:tr>
              <a:tr h="502889">
                <a:tc>
                  <a:txBody>
                    <a:bodyPr/>
                    <a:lstStyle/>
                    <a:p>
                      <a:r>
                        <a:rPr lang="en-US" altLang="zh-CN" sz="1600" dirty="0">
                          <a:latin typeface="Calibri" panose="020F0502020204030204" pitchFamily="34" charset="0"/>
                          <a:ea typeface="+mn-ea"/>
                          <a:cs typeface="Calibri" panose="020F0502020204030204" pitchFamily="34" charset="0"/>
                        </a:rPr>
                        <a:t>find(key)</a:t>
                      </a:r>
                      <a:endParaRPr lang="zh-CN" altLang="en-US" sz="1600" dirty="0">
                        <a:latin typeface="Calibri" panose="020F0502020204030204" pitchFamily="34" charset="0"/>
                        <a:ea typeface="+mn-ea"/>
                        <a:cs typeface="Calibri" panose="020F0502020204030204" pitchFamily="34" charset="0"/>
                      </a:endParaRPr>
                    </a:p>
                  </a:txBody>
                  <a:tcPr/>
                </a:tc>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寻找键等于 </a:t>
                      </a:r>
                      <a:r>
                        <a:rPr lang="en-US" altLang="zh-CN" sz="1600" dirty="0">
                          <a:latin typeface="+mn-ea"/>
                          <a:ea typeface="+mn-ea"/>
                        </a:rPr>
                        <a:t>key </a:t>
                      </a:r>
                      <a:r>
                        <a:rPr lang="zh-CN" altLang="en-US" sz="1600" dirty="0">
                          <a:latin typeface="+mn-ea"/>
                          <a:ea typeface="+mn-ea"/>
                        </a:rPr>
                        <a:t>的的元素</a:t>
                      </a:r>
                      <a:endParaRPr lang="en-US" altLang="zh-CN" sz="1600" dirty="0">
                        <a:latin typeface="+mn-ea"/>
                        <a:ea typeface="+mn-ea"/>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如果容器不存在对应</a:t>
                      </a:r>
                      <a:r>
                        <a:rPr lang="en-US" altLang="zh-CN" sz="1600" dirty="0">
                          <a:latin typeface="+mn-ea"/>
                          <a:ea typeface="+mn-ea"/>
                        </a:rPr>
                        <a:t>key</a:t>
                      </a:r>
                      <a:r>
                        <a:rPr lang="zh-CN" altLang="en-US" sz="1600" dirty="0">
                          <a:latin typeface="+mn-ea"/>
                          <a:ea typeface="+mn-ea"/>
                        </a:rPr>
                        <a:t>键值的元素时，返回指向对应元素的</a:t>
                      </a:r>
                      <a:r>
                        <a:rPr lang="en-US" altLang="zh-CN" sz="1600" dirty="0">
                          <a:latin typeface="+mn-ea"/>
                          <a:ea typeface="+mn-ea"/>
                        </a:rPr>
                        <a:t>iterator</a:t>
                      </a:r>
                      <a:r>
                        <a:rPr lang="zh-CN" altLang="en-US" sz="1600" dirty="0">
                          <a:latin typeface="+mn-ea"/>
                          <a:ea typeface="+mn-ea"/>
                        </a:rPr>
                        <a:t>，否则返回</a:t>
                      </a:r>
                      <a:r>
                        <a:rPr lang="en-US" altLang="zh-CN" sz="1600" dirty="0">
                          <a:latin typeface="+mn-ea"/>
                          <a:ea typeface="+mn-ea"/>
                        </a:rPr>
                        <a:t>end()</a:t>
                      </a:r>
                      <a:endParaRPr lang="zh-CN" altLang="en-US" sz="1600" dirty="0">
                        <a:latin typeface="+mn-ea"/>
                        <a:ea typeface="+mn-ea"/>
                      </a:endParaRPr>
                    </a:p>
                  </a:txBody>
                  <a:tcPr/>
                </a:tc>
                <a:extLst>
                  <a:ext uri="{0D108BD9-81ED-4DB2-BD59-A6C34878D82A}">
                    <a16:rowId xmlns:a16="http://schemas.microsoft.com/office/drawing/2014/main" val="10001"/>
                  </a:ext>
                </a:extLst>
              </a:tr>
            </a:tbl>
          </a:graphicData>
        </a:graphic>
      </p:graphicFrame>
      <p:sp>
        <p:nvSpPr>
          <p:cNvPr id="11" name="矩形 10"/>
          <p:cNvSpPr/>
          <p:nvPr/>
        </p:nvSpPr>
        <p:spPr>
          <a:xfrm>
            <a:off x="3678720" y="4380203"/>
            <a:ext cx="1241337" cy="400110"/>
          </a:xfrm>
          <a:prstGeom prst="rect">
            <a:avLst/>
          </a:prstGeom>
          <a:solidFill>
            <a:schemeClr val="bg1">
              <a:lumMod val="95000"/>
            </a:schemeClr>
          </a:solidFill>
        </p:spPr>
        <p:txBody>
          <a:bodyPr wrap="square">
            <a:spAutoFit/>
          </a:bodyPr>
          <a:lstStyle/>
          <a:p>
            <a:pPr algn="ctr"/>
            <a:r>
              <a:rPr lang="en-US" altLang="zh-CN" sz="2000" dirty="0">
                <a:solidFill>
                  <a:srgbClr val="00B0F0"/>
                </a:solidFill>
              </a:rPr>
              <a:t>found it!</a:t>
            </a:r>
          </a:p>
        </p:txBody>
      </p:sp>
      <p:sp>
        <p:nvSpPr>
          <p:cNvPr id="12" name="矩形 11"/>
          <p:cNvSpPr/>
          <p:nvPr/>
        </p:nvSpPr>
        <p:spPr>
          <a:xfrm>
            <a:off x="8257827" y="4380203"/>
            <a:ext cx="1241337" cy="400110"/>
          </a:xfrm>
          <a:prstGeom prst="rect">
            <a:avLst/>
          </a:prstGeom>
          <a:solidFill>
            <a:schemeClr val="bg1">
              <a:lumMod val="95000"/>
            </a:schemeClr>
          </a:solidFill>
        </p:spPr>
        <p:txBody>
          <a:bodyPr wrap="square">
            <a:spAutoFit/>
          </a:bodyPr>
          <a:lstStyle/>
          <a:p>
            <a:pPr algn="ctr"/>
            <a:r>
              <a:rPr lang="en-US" altLang="zh-CN" sz="2000" dirty="0">
                <a:solidFill>
                  <a:srgbClr val="FF0000"/>
                </a:solidFill>
              </a:rPr>
              <a:t>not found!</a:t>
            </a:r>
          </a:p>
        </p:txBody>
      </p:sp>
    </p:spTree>
    <p:extLst>
      <p:ext uri="{BB962C8B-B14F-4D97-AF65-F5344CB8AC3E}">
        <p14:creationId xmlns:p14="http://schemas.microsoft.com/office/powerpoint/2010/main" val="3545998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关联式容器</a:t>
            </a:r>
            <a:r>
              <a:rPr lang="en-US" altLang="zh-CN" sz="4000" dirty="0">
                <a:solidFill>
                  <a:srgbClr val="FF0000"/>
                </a:solidFill>
                <a:latin typeface="微软雅黑" panose="020B0503020204020204" pitchFamily="34" charset="-122"/>
                <a:ea typeface="微软雅黑" panose="020B0503020204020204" pitchFamily="34" charset="-122"/>
              </a:rPr>
              <a:t>——set</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43</a:t>
            </a:fld>
            <a:endParaRPr lang="en-GB" altLang="zh-CN">
              <a:solidFill>
                <a:srgbClr val="000000"/>
              </a:solidFill>
            </a:endParaRPr>
          </a:p>
        </p:txBody>
      </p:sp>
      <p:sp>
        <p:nvSpPr>
          <p:cNvPr id="7" name="文本框 6"/>
          <p:cNvSpPr txBox="1"/>
          <p:nvPr/>
        </p:nvSpPr>
        <p:spPr>
          <a:xfrm>
            <a:off x="609759" y="1020582"/>
            <a:ext cx="1415772" cy="461665"/>
          </a:xfrm>
          <a:prstGeom prst="rect">
            <a:avLst/>
          </a:prstGeom>
          <a:noFill/>
        </p:spPr>
        <p:txBody>
          <a:bodyPr wrap="none" rtlCol="0">
            <a:spAutoFit/>
          </a:bodyPr>
          <a:lstStyle/>
          <a:p>
            <a:r>
              <a:rPr lang="zh-CN" altLang="en-US" sz="2400" b="1" dirty="0">
                <a:latin typeface="+mn-ea"/>
                <a:ea typeface="+mn-ea"/>
              </a:rPr>
              <a:t>元素容量</a:t>
            </a:r>
          </a:p>
        </p:txBody>
      </p:sp>
      <p:graphicFrame>
        <p:nvGraphicFramePr>
          <p:cNvPr id="19" name="表格 18"/>
          <p:cNvGraphicFramePr>
            <a:graphicFrameLocks noGrp="1"/>
          </p:cNvGraphicFramePr>
          <p:nvPr>
            <p:extLst/>
          </p:nvPr>
        </p:nvGraphicFramePr>
        <p:xfrm>
          <a:off x="1057027" y="1702530"/>
          <a:ext cx="9007156" cy="1564544"/>
        </p:xfrm>
        <a:graphic>
          <a:graphicData uri="http://schemas.openxmlformats.org/drawingml/2006/table">
            <a:tbl>
              <a:tblPr firstRow="1" bandRow="1">
                <a:tableStyleId>{00A15C55-8517-42AA-B614-E9B94910E393}</a:tableStyleId>
              </a:tblPr>
              <a:tblGrid>
                <a:gridCol w="3318524">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558766">
                <a:tc gridSpan="2">
                  <a:txBody>
                    <a:bodyPr/>
                    <a:lstStyle/>
                    <a:p>
                      <a:pPr algn="ctr"/>
                      <a:r>
                        <a:rPr lang="zh-CN" altLang="en-US" sz="2400" b="1" dirty="0">
                          <a:latin typeface="+mn-ea"/>
                          <a:ea typeface="+mn-ea"/>
                        </a:rPr>
                        <a:t>元素容量</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10000"/>
                  </a:ext>
                </a:extLst>
              </a:tr>
              <a:tr h="502889">
                <a:tc>
                  <a:txBody>
                    <a:bodyPr/>
                    <a:lstStyle/>
                    <a:p>
                      <a:r>
                        <a:rPr lang="en-US" altLang="zh-CN" dirty="0">
                          <a:latin typeface="Calibri" panose="020F0502020204030204" pitchFamily="34" charset="0"/>
                          <a:ea typeface="+mn-ea"/>
                          <a:cs typeface="Calibri" panose="020F0502020204030204" pitchFamily="34" charset="0"/>
                        </a:rPr>
                        <a:t>empty()</a:t>
                      </a:r>
                      <a:endParaRPr lang="zh-CN" altLang="en-US" dirty="0">
                        <a:latin typeface="Calibri" panose="020F0502020204030204" pitchFamily="34" charset="0"/>
                        <a:ea typeface="+mn-ea"/>
                        <a:cs typeface="Calibri" panose="020F0502020204030204" pitchFamily="34" charset="0"/>
                      </a:endParaRPr>
                    </a:p>
                  </a:txBody>
                  <a:tcPr/>
                </a:tc>
                <a:tc>
                  <a:txBody>
                    <a:bodyPr/>
                    <a:lstStyle/>
                    <a:p>
                      <a:r>
                        <a:rPr lang="zh-CN" altLang="en-US" sz="2000" dirty="0">
                          <a:latin typeface="+mn-ea"/>
                          <a:ea typeface="+mn-ea"/>
                        </a:rPr>
                        <a:t>判断容器中是否无元素</a:t>
                      </a:r>
                    </a:p>
                  </a:txBody>
                  <a:tcPr/>
                </a:tc>
                <a:extLst>
                  <a:ext uri="{0D108BD9-81ED-4DB2-BD59-A6C34878D82A}">
                    <a16:rowId xmlns:a16="http://schemas.microsoft.com/office/drawing/2014/main" val="10001"/>
                  </a:ext>
                </a:extLst>
              </a:tr>
              <a:tr h="502889">
                <a:tc>
                  <a:txBody>
                    <a:bodyPr/>
                    <a:lstStyle/>
                    <a:p>
                      <a:r>
                        <a:rPr lang="en-US" altLang="zh-CN" dirty="0">
                          <a:latin typeface="Calibri" panose="020F0502020204030204" pitchFamily="34" charset="0"/>
                          <a:ea typeface="+mn-ea"/>
                          <a:cs typeface="Calibri" panose="020F0502020204030204" pitchFamily="34" charset="0"/>
                        </a:rPr>
                        <a:t>size()</a:t>
                      </a:r>
                      <a:endParaRPr lang="zh-CN" altLang="en-US" dirty="0">
                        <a:latin typeface="Calibri" panose="020F0502020204030204" pitchFamily="34" charset="0"/>
                        <a:ea typeface="+mn-ea"/>
                        <a:cs typeface="Calibri" panose="020F0502020204030204" pitchFamily="34" charset="0"/>
                      </a:endParaRPr>
                    </a:p>
                  </a:txBody>
                  <a:tcPr/>
                </a:tc>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2000" dirty="0">
                          <a:latin typeface="+mn-ea"/>
                          <a:ea typeface="+mn-ea"/>
                        </a:rPr>
                        <a:t>获取元素中元素</a:t>
                      </a:r>
                      <a:r>
                        <a:rPr lang="zh-CN" altLang="en-US" sz="2000" dirty="0">
                          <a:solidFill>
                            <a:srgbClr val="FF0000"/>
                          </a:solidFill>
                          <a:latin typeface="+mn-ea"/>
                          <a:ea typeface="+mn-ea"/>
                        </a:rPr>
                        <a:t>个数</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96182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olidFill>
                  <a:srgbClr val="FF0000"/>
                </a:solidFill>
                <a:latin typeface="微软雅黑" panose="020B0503020204020204" pitchFamily="34" charset="-122"/>
                <a:ea typeface="微软雅黑" panose="020B0503020204020204" pitchFamily="34" charset="-122"/>
              </a:rPr>
              <a:t>STL</a:t>
            </a:r>
            <a:r>
              <a:rPr lang="zh-CN" altLang="en-US" sz="3600" dirty="0">
                <a:solidFill>
                  <a:srgbClr val="FF0000"/>
                </a:solidFill>
                <a:latin typeface="微软雅黑" panose="020B0503020204020204" pitchFamily="34" charset="-122"/>
                <a:ea typeface="微软雅黑" panose="020B0503020204020204" pitchFamily="34" charset="-122"/>
              </a:rPr>
              <a:t>关联式容器</a:t>
            </a: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数据结构</a:t>
            </a:r>
            <a:endParaRPr lang="zh-CN" altLang="en-US" dirty="0"/>
          </a:p>
        </p:txBody>
      </p:sp>
      <p:sp>
        <p:nvSpPr>
          <p:cNvPr id="4" name="文本框 3"/>
          <p:cNvSpPr txBox="1"/>
          <p:nvPr/>
        </p:nvSpPr>
        <p:spPr>
          <a:xfrm>
            <a:off x="614075" y="910850"/>
            <a:ext cx="1415772" cy="461665"/>
          </a:xfrm>
          <a:prstGeom prst="rect">
            <a:avLst/>
          </a:prstGeom>
          <a:noFill/>
        </p:spPr>
        <p:txBody>
          <a:bodyPr wrap="none" rtlCol="0">
            <a:spAutoFit/>
          </a:bodyPr>
          <a:lstStyle/>
          <a:p>
            <a:r>
              <a:rPr lang="zh-CN" altLang="en-US" sz="2400" b="1" dirty="0">
                <a:latin typeface="+mn-ea"/>
                <a:ea typeface="+mn-ea"/>
              </a:rPr>
              <a:t>数据存储</a:t>
            </a:r>
          </a:p>
        </p:txBody>
      </p:sp>
      <p:sp>
        <p:nvSpPr>
          <p:cNvPr id="5" name="文本框 4"/>
          <p:cNvSpPr txBox="1"/>
          <p:nvPr/>
        </p:nvSpPr>
        <p:spPr>
          <a:xfrm>
            <a:off x="636300" y="1390474"/>
            <a:ext cx="11149919" cy="499624"/>
          </a:xfrm>
          <a:prstGeom prst="rect">
            <a:avLst/>
          </a:prstGeom>
          <a:noFill/>
        </p:spPr>
        <p:txBody>
          <a:bodyPr wrap="square" rtlCol="0">
            <a:spAutoFit/>
          </a:bodyPr>
          <a:lstStyle/>
          <a:p>
            <a:pPr>
              <a:lnSpc>
                <a:spcPct val="150000"/>
              </a:lnSpc>
            </a:pPr>
            <a:r>
              <a:rPr lang="zh-CN" altLang="en-US" sz="2000" dirty="0">
                <a:latin typeface="+mn-ea"/>
                <a:ea typeface="+mn-ea"/>
              </a:rPr>
              <a:t>关联式容器通常采用平衡检索二叉树（红黑树）实现</a:t>
            </a:r>
            <a:endParaRPr lang="en-US" altLang="zh-CN" sz="2000" dirty="0">
              <a:latin typeface="+mn-ea"/>
              <a:ea typeface="+mn-ea"/>
            </a:endParaRPr>
          </a:p>
        </p:txBody>
      </p:sp>
      <p:sp>
        <p:nvSpPr>
          <p:cNvPr id="6" name="文本框 5"/>
          <p:cNvSpPr txBox="1"/>
          <p:nvPr/>
        </p:nvSpPr>
        <p:spPr>
          <a:xfrm>
            <a:off x="636299" y="4797946"/>
            <a:ext cx="11149919" cy="1477328"/>
          </a:xfrm>
          <a:prstGeom prst="rect">
            <a:avLst/>
          </a:prstGeom>
          <a:noFill/>
        </p:spPr>
        <p:txBody>
          <a:bodyPr wrap="square" rtlCol="0">
            <a:spAutoFit/>
          </a:bodyPr>
          <a:lstStyle/>
          <a:p>
            <a:pPr>
              <a:lnSpc>
                <a:spcPct val="150000"/>
              </a:lnSpc>
            </a:pPr>
            <a:r>
              <a:rPr lang="zh-CN" altLang="en-US" sz="2000" dirty="0">
                <a:latin typeface="+mn-ea"/>
                <a:ea typeface="+mn-ea"/>
              </a:rPr>
              <a:t>关联式容器根据元素的</a:t>
            </a:r>
            <a:r>
              <a:rPr lang="en-US" altLang="zh-CN" sz="2000" dirty="0">
                <a:latin typeface="+mn-ea"/>
                <a:ea typeface="+mn-ea"/>
              </a:rPr>
              <a:t>Key</a:t>
            </a:r>
            <a:r>
              <a:rPr lang="zh-CN" altLang="en-US" sz="2000" dirty="0">
                <a:latin typeface="+mn-ea"/>
                <a:ea typeface="+mn-ea"/>
              </a:rPr>
              <a:t>对元素进行排序；因此，根据已知</a:t>
            </a:r>
            <a:r>
              <a:rPr lang="en-US" altLang="zh-CN" sz="2000" dirty="0">
                <a:latin typeface="+mn-ea"/>
                <a:ea typeface="+mn-ea"/>
              </a:rPr>
              <a:t>Key</a:t>
            </a:r>
            <a:r>
              <a:rPr lang="zh-CN" altLang="en-US" sz="2000" dirty="0">
                <a:latin typeface="+mn-ea"/>
                <a:ea typeface="+mn-ea"/>
              </a:rPr>
              <a:t>检索某个元素时具有良好的效率</a:t>
            </a:r>
            <a:endParaRPr lang="en-US" altLang="zh-CN" sz="2000" dirty="0">
              <a:latin typeface="+mn-ea"/>
              <a:ea typeface="+mn-ea"/>
            </a:endParaRPr>
          </a:p>
          <a:p>
            <a:pPr>
              <a:lnSpc>
                <a:spcPct val="150000"/>
              </a:lnSpc>
            </a:pPr>
            <a:r>
              <a:rPr lang="zh-CN" altLang="en-US" sz="2000" dirty="0">
                <a:latin typeface="+mn-ea"/>
                <a:ea typeface="+mn-ea"/>
              </a:rPr>
              <a:t>如果直接修改元素的</a:t>
            </a:r>
            <a:r>
              <a:rPr lang="en-US" altLang="zh-CN" sz="2000" dirty="0">
                <a:latin typeface="+mn-ea"/>
                <a:ea typeface="+mn-ea"/>
              </a:rPr>
              <a:t>Key</a:t>
            </a:r>
            <a:r>
              <a:rPr lang="zh-CN" altLang="en-US" sz="2000" dirty="0">
                <a:latin typeface="+mn-ea"/>
                <a:ea typeface="+mn-ea"/>
              </a:rPr>
              <a:t>将会破坏已完成的排序次序，所以不允许直接改变元素的</a:t>
            </a:r>
            <a:r>
              <a:rPr lang="en-US" altLang="zh-CN" sz="2000" dirty="0">
                <a:latin typeface="+mn-ea"/>
                <a:ea typeface="+mn-ea"/>
              </a:rPr>
              <a:t>Key</a:t>
            </a:r>
            <a:r>
              <a:rPr lang="zh-CN" altLang="en-US" sz="2000" dirty="0">
                <a:latin typeface="+mn-ea"/>
                <a:ea typeface="+mn-ea"/>
              </a:rPr>
              <a:t>；如果要修改元素的</a:t>
            </a:r>
            <a:r>
              <a:rPr lang="en-US" altLang="zh-CN" sz="2000" dirty="0">
                <a:latin typeface="+mn-ea"/>
                <a:ea typeface="+mn-ea"/>
              </a:rPr>
              <a:t>Key</a:t>
            </a:r>
            <a:r>
              <a:rPr lang="zh-CN" altLang="en-US" sz="2000" dirty="0">
                <a:latin typeface="+mn-ea"/>
                <a:ea typeface="+mn-ea"/>
              </a:rPr>
              <a:t>，应该根据</a:t>
            </a:r>
            <a:r>
              <a:rPr lang="en-US" altLang="zh-CN" sz="2000" dirty="0">
                <a:latin typeface="+mn-ea"/>
                <a:ea typeface="+mn-ea"/>
              </a:rPr>
              <a:t>Key</a:t>
            </a:r>
            <a:r>
              <a:rPr lang="zh-CN" altLang="en-US" sz="2000" dirty="0">
                <a:latin typeface="+mn-ea"/>
                <a:ea typeface="+mn-ea"/>
              </a:rPr>
              <a:t>删除元素后，</a:t>
            </a:r>
            <a:r>
              <a:rPr lang="zh-CN" altLang="en-US" sz="2000">
                <a:latin typeface="+mn-ea"/>
                <a:ea typeface="+mn-ea"/>
              </a:rPr>
              <a:t>再使用</a:t>
            </a:r>
            <a:r>
              <a:rPr lang="en-US" altLang="zh-CN" sz="2000">
                <a:latin typeface="+mn-ea"/>
                <a:ea typeface="+mn-ea"/>
              </a:rPr>
              <a:t>Key</a:t>
            </a:r>
            <a:r>
              <a:rPr lang="zh-CN" altLang="en-US" sz="2000">
                <a:latin typeface="+mn-ea"/>
                <a:ea typeface="+mn-ea"/>
              </a:rPr>
              <a:t>插入新的元素</a:t>
            </a:r>
            <a:endParaRPr lang="zh-CN" altLang="en-US" sz="2000" dirty="0">
              <a:latin typeface="+mn-ea"/>
              <a:ea typeface="+mn-ea"/>
            </a:endParaRPr>
          </a:p>
        </p:txBody>
      </p:sp>
      <p:grpSp>
        <p:nvGrpSpPr>
          <p:cNvPr id="39" name="组合 38"/>
          <p:cNvGrpSpPr/>
          <p:nvPr/>
        </p:nvGrpSpPr>
        <p:grpSpPr>
          <a:xfrm>
            <a:off x="3202763" y="2233808"/>
            <a:ext cx="2931637" cy="2020150"/>
            <a:chOff x="4889125" y="2187620"/>
            <a:chExt cx="2931637" cy="2020150"/>
          </a:xfrm>
        </p:grpSpPr>
        <p:sp>
          <p:nvSpPr>
            <p:cNvPr id="8" name="椭圆 7"/>
            <p:cNvSpPr/>
            <p:nvPr/>
          </p:nvSpPr>
          <p:spPr bwMode="auto">
            <a:xfrm>
              <a:off x="6047729" y="2187620"/>
              <a:ext cx="432048" cy="421886"/>
            </a:xfrm>
            <a:prstGeom prst="ellips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4</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9" name="椭圆 8"/>
            <p:cNvSpPr/>
            <p:nvPr/>
          </p:nvSpPr>
          <p:spPr bwMode="auto">
            <a:xfrm>
              <a:off x="5328862" y="2944334"/>
              <a:ext cx="432048" cy="421886"/>
            </a:xfrm>
            <a:prstGeom prst="ellips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2</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0" name="椭圆 9"/>
            <p:cNvSpPr/>
            <p:nvPr/>
          </p:nvSpPr>
          <p:spPr bwMode="auto">
            <a:xfrm>
              <a:off x="6778204" y="2944389"/>
              <a:ext cx="432048" cy="421886"/>
            </a:xfrm>
            <a:prstGeom prst="ellips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6</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1" name="椭圆 10"/>
            <p:cNvSpPr/>
            <p:nvPr/>
          </p:nvSpPr>
          <p:spPr bwMode="auto">
            <a:xfrm>
              <a:off x="4889125" y="3785884"/>
              <a:ext cx="432048" cy="421886"/>
            </a:xfrm>
            <a:prstGeom prst="ellips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1</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2" name="椭圆 11"/>
            <p:cNvSpPr/>
            <p:nvPr/>
          </p:nvSpPr>
          <p:spPr bwMode="auto">
            <a:xfrm>
              <a:off x="5716515" y="3772273"/>
              <a:ext cx="432048" cy="421886"/>
            </a:xfrm>
            <a:prstGeom prst="ellips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3</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3" name="椭圆 12"/>
            <p:cNvSpPr/>
            <p:nvPr/>
          </p:nvSpPr>
          <p:spPr bwMode="auto">
            <a:xfrm>
              <a:off x="6479777" y="3768980"/>
              <a:ext cx="432048" cy="421886"/>
            </a:xfrm>
            <a:prstGeom prst="ellips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5</a:t>
              </a: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 name="椭圆 13"/>
            <p:cNvSpPr/>
            <p:nvPr/>
          </p:nvSpPr>
          <p:spPr bwMode="auto">
            <a:xfrm>
              <a:off x="7388714" y="3768980"/>
              <a:ext cx="432048" cy="421886"/>
            </a:xfrm>
            <a:prstGeom prst="ellips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1800" b="0" i="0" u="none" strike="noStrike" cap="none" normalizeH="0" baseline="0" dirty="0">
                  <a:ln>
                    <a:noFill/>
                  </a:ln>
                  <a:solidFill>
                    <a:schemeClr val="tx1"/>
                  </a:solidFill>
                  <a:effectLst/>
                  <a:latin typeface="Arial" charset="0"/>
                  <a:ea typeface="宋体" charset="-122"/>
                </a:rPr>
                <a:t>7</a:t>
              </a:r>
              <a:endParaRPr kumimoji="0" lang="zh-CN" altLang="en-US" sz="1800" b="0" i="0" u="none" strike="noStrike" cap="none" normalizeH="0" baseline="0" dirty="0">
                <a:ln>
                  <a:noFill/>
                </a:ln>
                <a:solidFill>
                  <a:schemeClr val="tx1"/>
                </a:solidFill>
                <a:effectLst/>
                <a:latin typeface="Arial" charset="0"/>
                <a:ea typeface="宋体" charset="-122"/>
              </a:endParaRPr>
            </a:p>
          </p:txBody>
        </p:sp>
        <p:cxnSp>
          <p:nvCxnSpPr>
            <p:cNvPr id="16" name="直接连接符 15"/>
            <p:cNvCxnSpPr>
              <a:stCxn id="8" idx="3"/>
              <a:endCxn id="9" idx="7"/>
            </p:cNvCxnSpPr>
            <p:nvPr/>
          </p:nvCxnSpPr>
          <p:spPr bwMode="auto">
            <a:xfrm flipH="1">
              <a:off x="5697638" y="2547722"/>
              <a:ext cx="413363" cy="458396"/>
            </a:xfrm>
            <a:prstGeom prst="lin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cxnSp>
        <p:cxnSp>
          <p:nvCxnSpPr>
            <p:cNvPr id="17" name="直接连接符 16"/>
            <p:cNvCxnSpPr>
              <a:stCxn id="8" idx="5"/>
              <a:endCxn id="10" idx="1"/>
            </p:cNvCxnSpPr>
            <p:nvPr/>
          </p:nvCxnSpPr>
          <p:spPr bwMode="auto">
            <a:xfrm>
              <a:off x="6416505" y="2547722"/>
              <a:ext cx="424971" cy="458451"/>
            </a:xfrm>
            <a:prstGeom prst="lin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cxnSp>
        <p:cxnSp>
          <p:nvCxnSpPr>
            <p:cNvPr id="20" name="直接连接符 19"/>
            <p:cNvCxnSpPr>
              <a:stCxn id="9" idx="3"/>
              <a:endCxn id="11" idx="0"/>
            </p:cNvCxnSpPr>
            <p:nvPr/>
          </p:nvCxnSpPr>
          <p:spPr bwMode="auto">
            <a:xfrm flipH="1">
              <a:off x="5105149" y="3304436"/>
              <a:ext cx="286985" cy="481448"/>
            </a:xfrm>
            <a:prstGeom prst="lin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cxnSp>
        <p:cxnSp>
          <p:nvCxnSpPr>
            <p:cNvPr id="23" name="直接连接符 22"/>
            <p:cNvCxnSpPr>
              <a:stCxn id="9" idx="5"/>
              <a:endCxn id="12" idx="0"/>
            </p:cNvCxnSpPr>
            <p:nvPr/>
          </p:nvCxnSpPr>
          <p:spPr bwMode="auto">
            <a:xfrm>
              <a:off x="5697638" y="3304436"/>
              <a:ext cx="234901" cy="467837"/>
            </a:xfrm>
            <a:prstGeom prst="lin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cxnSp>
        <p:cxnSp>
          <p:nvCxnSpPr>
            <p:cNvPr id="26" name="直接连接符 25"/>
            <p:cNvCxnSpPr>
              <a:stCxn id="10" idx="3"/>
              <a:endCxn id="13" idx="0"/>
            </p:cNvCxnSpPr>
            <p:nvPr/>
          </p:nvCxnSpPr>
          <p:spPr bwMode="auto">
            <a:xfrm flipH="1">
              <a:off x="6695801" y="3304491"/>
              <a:ext cx="145675" cy="464489"/>
            </a:xfrm>
            <a:prstGeom prst="lin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cxnSp>
        <p:cxnSp>
          <p:nvCxnSpPr>
            <p:cNvPr id="29" name="直接连接符 28"/>
            <p:cNvCxnSpPr>
              <a:stCxn id="10" idx="5"/>
              <a:endCxn id="14" idx="1"/>
            </p:cNvCxnSpPr>
            <p:nvPr/>
          </p:nvCxnSpPr>
          <p:spPr bwMode="auto">
            <a:xfrm>
              <a:off x="7146980" y="3304491"/>
              <a:ext cx="305006" cy="526273"/>
            </a:xfrm>
            <a:prstGeom prst="line">
              <a:avLst/>
            </a:prstGeom>
            <a:ln>
              <a:solidFill>
                <a:schemeClr val="tx1">
                  <a:lumMod val="50000"/>
                  <a:lumOff val="50000"/>
                </a:schemeClr>
              </a:solidFill>
              <a:headEnd type="none" w="med" len="med"/>
              <a:tailEnd type="none" w="med" len="med"/>
            </a:ln>
            <a:extLst/>
          </p:spPr>
          <p:style>
            <a:lnRef idx="1">
              <a:schemeClr val="dk1"/>
            </a:lnRef>
            <a:fillRef idx="2">
              <a:schemeClr val="dk1"/>
            </a:fillRef>
            <a:effectRef idx="1">
              <a:schemeClr val="dk1"/>
            </a:effectRef>
            <a:fontRef idx="minor">
              <a:schemeClr val="dk1"/>
            </a:fontRef>
          </p:style>
        </p:cxnSp>
      </p:grpSp>
    </p:spTree>
    <p:extLst>
      <p:ext uri="{BB962C8B-B14F-4D97-AF65-F5344CB8AC3E}">
        <p14:creationId xmlns:p14="http://schemas.microsoft.com/office/powerpoint/2010/main" val="3467001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92931" y="45418"/>
            <a:ext cx="9993315" cy="1143265"/>
          </a:xfrm>
        </p:spPr>
        <p:txBody>
          <a:bodyPr/>
          <a:lstStyle/>
          <a:p>
            <a:r>
              <a:rPr lang="zh-CN" altLang="en-US" dirty="0"/>
              <a:t>练习</a:t>
            </a:r>
          </a:p>
        </p:txBody>
      </p:sp>
      <p:sp>
        <p:nvSpPr>
          <p:cNvPr id="5" name="内容占位符 4"/>
          <p:cNvSpPr>
            <a:spLocks noGrp="1"/>
          </p:cNvSpPr>
          <p:nvPr>
            <p:ph idx="1"/>
          </p:nvPr>
        </p:nvSpPr>
        <p:spPr>
          <a:xfrm>
            <a:off x="552971" y="1188682"/>
            <a:ext cx="9993315" cy="5049423"/>
          </a:xfrm>
        </p:spPr>
        <p:txBody>
          <a:bodyPr>
            <a:normAutofit fontScale="92500" lnSpcReduction="20000"/>
          </a:bodyPr>
          <a:lstStyle/>
          <a:p>
            <a:pPr marL="0" indent="0">
              <a:buNone/>
            </a:pPr>
            <a:r>
              <a:rPr lang="en-US" altLang="zh-CN" dirty="0" err="1"/>
              <a:t>std</a:t>
            </a:r>
            <a:r>
              <a:rPr lang="en-US" altLang="zh-CN" dirty="0"/>
              <a:t>::map&lt;char, </a:t>
            </a:r>
            <a:r>
              <a:rPr lang="en-US" altLang="zh-CN" dirty="0" err="1"/>
              <a:t>std</a:t>
            </a:r>
            <a:r>
              <a:rPr lang="en-US" altLang="zh-CN" dirty="0"/>
              <a:t>::string&gt; </a:t>
            </a:r>
            <a:r>
              <a:rPr lang="en-US" altLang="zh-CN" dirty="0" err="1"/>
              <a:t>ascii</a:t>
            </a:r>
            <a:r>
              <a:rPr lang="en-US" altLang="zh-CN" dirty="0"/>
              <a:t>{{1, "1"}, {5, "5"}};</a:t>
            </a:r>
          </a:p>
          <a:p>
            <a:r>
              <a:rPr lang="zh-CN" altLang="en-US" dirty="0"/>
              <a:t>使用循环</a:t>
            </a:r>
            <a:r>
              <a:rPr lang="en-US" altLang="zh-CN" dirty="0"/>
              <a:t>insert</a:t>
            </a:r>
            <a:r>
              <a:rPr lang="zh-CN" altLang="en-US" dirty="0"/>
              <a:t>方法，将</a:t>
            </a:r>
            <a:r>
              <a:rPr lang="en-US" altLang="zh-CN" dirty="0"/>
              <a:t>0-9</a:t>
            </a:r>
            <a:r>
              <a:rPr lang="zh-CN" altLang="en-US" dirty="0"/>
              <a:t>的</a:t>
            </a:r>
            <a:r>
              <a:rPr lang="en-US" altLang="zh-CN" dirty="0" err="1"/>
              <a:t>ascii</a:t>
            </a:r>
            <a:r>
              <a:rPr lang="zh-CN" altLang="en-US" dirty="0"/>
              <a:t>表补齐</a:t>
            </a:r>
            <a:endParaRPr lang="en-US" altLang="zh-CN" dirty="0"/>
          </a:p>
          <a:p>
            <a:pPr lvl="1"/>
            <a:r>
              <a:rPr lang="en-US" altLang="zh-CN" dirty="0"/>
              <a:t>for (char i = 0; i &lt; 10; ++i) {</a:t>
            </a:r>
            <a:r>
              <a:rPr lang="en-US" altLang="zh-CN" dirty="0" err="1"/>
              <a:t>ascii.insert</a:t>
            </a:r>
            <a:r>
              <a:rPr lang="en-US" altLang="zh-CN" dirty="0"/>
              <a:t>(…)}</a:t>
            </a:r>
          </a:p>
          <a:p>
            <a:r>
              <a:rPr lang="zh-CN" altLang="en-US" dirty="0"/>
              <a:t>打印循环中每次</a:t>
            </a:r>
            <a:r>
              <a:rPr lang="en-US" altLang="zh-CN" dirty="0"/>
              <a:t>insert</a:t>
            </a:r>
            <a:r>
              <a:rPr lang="zh-CN" altLang="en-US" dirty="0"/>
              <a:t>的成功</a:t>
            </a:r>
            <a:r>
              <a:rPr lang="en-US" altLang="zh-CN" dirty="0"/>
              <a:t>/</a:t>
            </a:r>
            <a:r>
              <a:rPr lang="zh-CN" altLang="en-US" dirty="0"/>
              <a:t>失败</a:t>
            </a:r>
            <a:endParaRPr lang="en-US" altLang="zh-CN" dirty="0"/>
          </a:p>
          <a:p>
            <a:pPr lvl="1"/>
            <a:r>
              <a:rPr lang="zh-CN" altLang="en-US" dirty="0"/>
              <a:t>打印格式：</a:t>
            </a:r>
            <a:endParaRPr lang="en-US" altLang="zh-CN" dirty="0"/>
          </a:p>
          <a:p>
            <a:pPr marL="544388" lvl="1" indent="0">
              <a:buNone/>
            </a:pPr>
            <a:r>
              <a:rPr lang="en-US" altLang="zh-CN" dirty="0"/>
              <a:t>	ok, 0 -&gt; 0</a:t>
            </a:r>
          </a:p>
          <a:p>
            <a:pPr marL="544388" lvl="1" indent="0">
              <a:buNone/>
            </a:pPr>
            <a:r>
              <a:rPr lang="en-US" altLang="zh-CN" dirty="0"/>
              <a:t>	</a:t>
            </a:r>
            <a:r>
              <a:rPr lang="en-US" altLang="zh-CN" dirty="0" err="1"/>
              <a:t>nok</a:t>
            </a:r>
            <a:r>
              <a:rPr lang="en-US" altLang="zh-CN" dirty="0"/>
              <a:t>, 1 -&gt; 1</a:t>
            </a:r>
          </a:p>
          <a:p>
            <a:pPr marL="544388" lvl="1" indent="0">
              <a:buNone/>
            </a:pPr>
            <a:r>
              <a:rPr lang="en-US" altLang="zh-CN" dirty="0"/>
              <a:t>	……</a:t>
            </a:r>
          </a:p>
          <a:p>
            <a:endParaRPr lang="en-US" altLang="zh-CN" dirty="0"/>
          </a:p>
          <a:p>
            <a:r>
              <a:rPr lang="en-US" altLang="zh-CN" dirty="0"/>
              <a:t>*</a:t>
            </a:r>
            <a:r>
              <a:rPr lang="zh-CN" altLang="en-US" dirty="0"/>
              <a:t>将</a:t>
            </a:r>
            <a:r>
              <a:rPr lang="en-US" altLang="zh-CN" dirty="0" err="1"/>
              <a:t>ascii</a:t>
            </a:r>
            <a:r>
              <a:rPr lang="zh-CN" altLang="en-US" dirty="0"/>
              <a:t>中的</a:t>
            </a:r>
            <a:r>
              <a:rPr lang="en-US" altLang="zh-CN" dirty="0" err="1"/>
              <a:t>seond</a:t>
            </a:r>
            <a:r>
              <a:rPr lang="zh-CN" altLang="en-US" dirty="0"/>
              <a:t>从阿拉伯数字换成英文，并打印</a:t>
            </a:r>
            <a:endParaRPr lang="en-US" altLang="zh-CN" dirty="0"/>
          </a:p>
          <a:p>
            <a:pPr lvl="1"/>
            <a:r>
              <a:rPr lang="zh-CN" altLang="en-US" dirty="0"/>
              <a:t>打印格式：   </a:t>
            </a:r>
            <a:endParaRPr lang="en-US" altLang="zh-CN" dirty="0"/>
          </a:p>
          <a:p>
            <a:pPr marL="544388" lvl="1" indent="0">
              <a:buNone/>
            </a:pPr>
            <a:r>
              <a:rPr lang="en-US" altLang="zh-CN" dirty="0"/>
              <a:t>	1 -&gt; one</a:t>
            </a:r>
          </a:p>
          <a:p>
            <a:pPr marL="544388" lvl="1" indent="0">
              <a:buNone/>
            </a:pPr>
            <a:r>
              <a:rPr lang="en-US" altLang="zh-CN" dirty="0"/>
              <a:t>	2 -&gt; two</a:t>
            </a:r>
          </a:p>
          <a:p>
            <a:pPr marL="544388" lvl="1" indent="0">
              <a:buNone/>
            </a:pPr>
            <a:r>
              <a:rPr lang="en-US" altLang="zh-CN" dirty="0"/>
              <a:t>	……</a:t>
            </a:r>
          </a:p>
        </p:txBody>
      </p:sp>
    </p:spTree>
    <p:extLst>
      <p:ext uri="{BB962C8B-B14F-4D97-AF65-F5344CB8AC3E}">
        <p14:creationId xmlns:p14="http://schemas.microsoft.com/office/powerpoint/2010/main" val="1980564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容器</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如何使用</a:t>
            </a:r>
            <a:endParaRPr lang="zh-CN" altLang="en-US" dirty="0">
              <a:solidFill>
                <a:srgbClr val="FF0000"/>
              </a:solidFill>
            </a:endParaRPr>
          </a:p>
        </p:txBody>
      </p:sp>
      <p:sp>
        <p:nvSpPr>
          <p:cNvPr id="3" name="内容占位符 2"/>
          <p:cNvSpPr>
            <a:spLocks noGrp="1"/>
          </p:cNvSpPr>
          <p:nvPr>
            <p:ph idx="1"/>
          </p:nvPr>
        </p:nvSpPr>
        <p:spPr>
          <a:xfrm>
            <a:off x="590400" y="908261"/>
            <a:ext cx="11088000" cy="721333"/>
          </a:xfrm>
        </p:spPr>
        <p:txBody>
          <a:bodyPr/>
          <a:lstStyle/>
          <a:p>
            <a:pPr>
              <a:buFont typeface="Wingdings" panose="05000000000000000000" pitchFamily="2" charset="2"/>
              <a:buChar char="p"/>
            </a:pPr>
            <a:r>
              <a:rPr lang="zh-CN" altLang="en-US" dirty="0"/>
              <a:t>如何确定使用哪种容器</a:t>
            </a:r>
            <a:endParaRPr lang="en-US" altLang="zh-CN"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46</a:t>
            </a:fld>
            <a:endParaRPr lang="en-GB" altLang="zh-CN">
              <a:solidFill>
                <a:srgbClr val="000000"/>
              </a:solidFill>
            </a:endParaRPr>
          </a:p>
        </p:txBody>
      </p:sp>
      <p:sp>
        <p:nvSpPr>
          <p:cNvPr id="5" name="矩形 4"/>
          <p:cNvSpPr/>
          <p:nvPr/>
        </p:nvSpPr>
        <p:spPr>
          <a:xfrm>
            <a:off x="1057027" y="1485578"/>
            <a:ext cx="7488832" cy="2120902"/>
          </a:xfrm>
          <a:prstGeom prst="rect">
            <a:avLst/>
          </a:prstGeom>
        </p:spPr>
        <p:txBody>
          <a:bodyPr wrap="square">
            <a:spAutoFit/>
          </a:bodyPr>
          <a:lstStyle/>
          <a:p>
            <a:pPr marL="285750" indent="-285750" eaLnBrk="1" hangingPunct="1">
              <a:lnSpc>
                <a:spcPct val="150000"/>
              </a:lnSpc>
              <a:buFont typeface="Wingdings" panose="05000000000000000000" pitchFamily="2" charset="2"/>
              <a:buChar char="n"/>
            </a:pPr>
            <a:r>
              <a:rPr lang="zh-CN" altLang="en-US" dirty="0">
                <a:latin typeface="+mn-ea"/>
                <a:ea typeface="+mn-ea"/>
              </a:rPr>
              <a:t>如果经常随机访问任一元素，使用</a:t>
            </a:r>
            <a:r>
              <a:rPr lang="en-US" altLang="zh-CN" dirty="0">
                <a:latin typeface="+mn-ea"/>
                <a:ea typeface="+mn-ea"/>
              </a:rPr>
              <a:t>vector</a:t>
            </a:r>
          </a:p>
          <a:p>
            <a:pPr marL="285750" indent="-285750" eaLnBrk="1" hangingPunct="1">
              <a:lnSpc>
                <a:spcPct val="150000"/>
              </a:lnSpc>
              <a:buFont typeface="Wingdings" panose="05000000000000000000" pitchFamily="2" charset="2"/>
              <a:buChar char="n"/>
            </a:pPr>
            <a:r>
              <a:rPr lang="zh-CN" altLang="en-US" dirty="0">
                <a:latin typeface="+mn-ea"/>
                <a:ea typeface="+mn-ea"/>
              </a:rPr>
              <a:t>如果需要增删、访问两端元素，使用</a:t>
            </a:r>
            <a:r>
              <a:rPr lang="en-US" altLang="zh-CN" dirty="0">
                <a:latin typeface="+mn-ea"/>
                <a:ea typeface="+mn-ea"/>
              </a:rPr>
              <a:t>deque</a:t>
            </a:r>
          </a:p>
          <a:p>
            <a:pPr marL="285750" indent="-285750" eaLnBrk="1" hangingPunct="1">
              <a:lnSpc>
                <a:spcPct val="150000"/>
              </a:lnSpc>
              <a:buFont typeface="Wingdings" panose="05000000000000000000" pitchFamily="2" charset="2"/>
              <a:buChar char="n"/>
            </a:pPr>
            <a:r>
              <a:rPr lang="zh-CN" altLang="en-US" dirty="0">
                <a:latin typeface="+mn-ea"/>
                <a:ea typeface="+mn-ea"/>
              </a:rPr>
              <a:t>如果经常增删、移动元素位置，使用</a:t>
            </a:r>
            <a:r>
              <a:rPr lang="en-US" altLang="zh-CN" dirty="0">
                <a:latin typeface="+mn-ea"/>
                <a:ea typeface="+mn-ea"/>
              </a:rPr>
              <a:t>list</a:t>
            </a:r>
          </a:p>
          <a:p>
            <a:pPr marL="285750" indent="-285750" eaLnBrk="1" hangingPunct="1">
              <a:lnSpc>
                <a:spcPct val="150000"/>
              </a:lnSpc>
              <a:buFont typeface="Wingdings" panose="05000000000000000000" pitchFamily="2" charset="2"/>
              <a:buChar char="n"/>
            </a:pPr>
            <a:r>
              <a:rPr lang="zh-CN" altLang="en-US" dirty="0">
                <a:latin typeface="+mn-ea"/>
                <a:ea typeface="+mn-ea"/>
              </a:rPr>
              <a:t>如果需要排序、或者经常以某一个规则搜索元素，使用</a:t>
            </a:r>
            <a:r>
              <a:rPr lang="en-US" altLang="zh-CN" dirty="0">
                <a:latin typeface="+mn-ea"/>
                <a:ea typeface="+mn-ea"/>
              </a:rPr>
              <a:t>set</a:t>
            </a:r>
            <a:r>
              <a:rPr lang="zh-CN" altLang="en-US" dirty="0">
                <a:latin typeface="+mn-ea"/>
                <a:ea typeface="+mn-ea"/>
              </a:rPr>
              <a:t>或者</a:t>
            </a:r>
            <a:endParaRPr lang="en-US" altLang="zh-CN" dirty="0">
              <a:latin typeface="+mn-ea"/>
              <a:ea typeface="+mn-ea"/>
            </a:endParaRPr>
          </a:p>
          <a:p>
            <a:pPr marL="285750" indent="-285750" eaLnBrk="1" hangingPunct="1">
              <a:lnSpc>
                <a:spcPct val="150000"/>
              </a:lnSpc>
              <a:buFont typeface="Wingdings" panose="05000000000000000000" pitchFamily="2" charset="2"/>
              <a:buChar char="n"/>
            </a:pPr>
            <a:r>
              <a:rPr lang="zh-CN" altLang="en-US" dirty="0">
                <a:latin typeface="+mn-ea"/>
                <a:ea typeface="+mn-ea"/>
              </a:rPr>
              <a:t>如果要以关键字取数据用</a:t>
            </a:r>
            <a:r>
              <a:rPr lang="en-US" altLang="zh-CN" dirty="0">
                <a:latin typeface="+mn-ea"/>
                <a:ea typeface="+mn-ea"/>
              </a:rPr>
              <a:t>map</a:t>
            </a:r>
          </a:p>
        </p:txBody>
      </p:sp>
    </p:spTree>
    <p:extLst>
      <p:ext uri="{BB962C8B-B14F-4D97-AF65-F5344CB8AC3E}">
        <p14:creationId xmlns:p14="http://schemas.microsoft.com/office/powerpoint/2010/main" val="3431901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组件</a:t>
            </a:r>
            <a:r>
              <a:rPr lang="en-US" altLang="zh-CN" sz="4000" dirty="0">
                <a:solidFill>
                  <a:srgbClr val="FF0000"/>
                </a:solidFill>
                <a:latin typeface="微软雅黑" panose="020B0503020204020204" pitchFamily="34" charset="-122"/>
                <a:ea typeface="微软雅黑" panose="020B0503020204020204" pitchFamily="34" charset="-122"/>
              </a:rPr>
              <a:t>——Algorithm</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47</a:t>
            </a:fld>
            <a:endParaRPr lang="en-GB" altLang="zh-CN" dirty="0">
              <a:solidFill>
                <a:srgbClr val="000000"/>
              </a:solidFill>
            </a:endParaRPr>
          </a:p>
        </p:txBody>
      </p:sp>
      <p:sp>
        <p:nvSpPr>
          <p:cNvPr id="6" name="矩形 5"/>
          <p:cNvSpPr/>
          <p:nvPr/>
        </p:nvSpPr>
        <p:spPr>
          <a:xfrm>
            <a:off x="1057027" y="2776947"/>
            <a:ext cx="9289032" cy="193899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latin typeface="+mn-ea"/>
                <a:ea typeface="+mn-ea"/>
              </a:rPr>
              <a:t>非更易型：即不改动元素次序，也不改变元素值</a:t>
            </a:r>
          </a:p>
          <a:p>
            <a:pPr marL="285750" indent="-285750">
              <a:lnSpc>
                <a:spcPct val="150000"/>
              </a:lnSpc>
              <a:buFont typeface="Wingdings" panose="05000000000000000000" pitchFamily="2" charset="2"/>
              <a:buChar char="n"/>
            </a:pPr>
            <a:r>
              <a:rPr lang="zh-CN" altLang="en-US" sz="2000" dirty="0">
                <a:latin typeface="+mn-ea"/>
                <a:ea typeface="+mn-ea"/>
              </a:rPr>
              <a:t>更易型：改变元素值或复制元素到另一区间是改变元素值</a:t>
            </a:r>
          </a:p>
          <a:p>
            <a:pPr marL="285750" indent="-285750">
              <a:lnSpc>
                <a:spcPct val="150000"/>
              </a:lnSpc>
              <a:buFont typeface="Wingdings" panose="05000000000000000000" pitchFamily="2" charset="2"/>
              <a:buChar char="n"/>
            </a:pPr>
            <a:r>
              <a:rPr lang="zh-CN" altLang="en-US" sz="2000" dirty="0">
                <a:latin typeface="+mn-ea"/>
                <a:ea typeface="+mn-ea"/>
              </a:rPr>
              <a:t>排序：改变元素次序</a:t>
            </a:r>
            <a:endParaRPr lang="en-US" altLang="zh-CN" sz="2000" dirty="0">
              <a:latin typeface="+mn-ea"/>
              <a:ea typeface="+mn-ea"/>
            </a:endParaRPr>
          </a:p>
          <a:p>
            <a:pPr marL="285750" indent="-285750">
              <a:lnSpc>
                <a:spcPct val="150000"/>
              </a:lnSpc>
              <a:buFont typeface="Wingdings" panose="05000000000000000000" pitchFamily="2" charset="2"/>
              <a:buChar char="n"/>
            </a:pPr>
            <a:r>
              <a:rPr lang="en-US" altLang="zh-CN" sz="2000" dirty="0">
                <a:latin typeface="+mn-ea"/>
                <a:ea typeface="+mn-ea"/>
              </a:rPr>
              <a:t>…</a:t>
            </a:r>
            <a:endParaRPr lang="zh-CN" altLang="en-US" sz="2000" dirty="0">
              <a:latin typeface="+mn-ea"/>
              <a:ea typeface="+mn-ea"/>
            </a:endParaRPr>
          </a:p>
        </p:txBody>
      </p:sp>
      <p:sp>
        <p:nvSpPr>
          <p:cNvPr id="8" name="矩形 7"/>
          <p:cNvSpPr/>
          <p:nvPr/>
        </p:nvSpPr>
        <p:spPr>
          <a:xfrm>
            <a:off x="720000" y="911460"/>
            <a:ext cx="7776864" cy="1754326"/>
          </a:xfrm>
          <a:prstGeom prst="rect">
            <a:avLst/>
          </a:prstGeom>
        </p:spPr>
        <p:txBody>
          <a:bodyPr wrap="square">
            <a:spAutoFit/>
          </a:bodyPr>
          <a:lstStyle/>
          <a:p>
            <a:pPr marL="342900" indent="-342900">
              <a:lnSpc>
                <a:spcPct val="150000"/>
              </a:lnSpc>
              <a:buFont typeface="Wingdings" panose="05000000000000000000" pitchFamily="2" charset="2"/>
              <a:buChar char="n"/>
            </a:pPr>
            <a:r>
              <a:rPr lang="en-US" altLang="zh-CN" sz="2400" b="1" dirty="0">
                <a:latin typeface="+mn-ea"/>
                <a:ea typeface="+mn-ea"/>
              </a:rPr>
              <a:t>Algorithm</a:t>
            </a:r>
          </a:p>
          <a:p>
            <a:pPr marL="0" indent="0">
              <a:lnSpc>
                <a:spcPct val="150000"/>
              </a:lnSpc>
              <a:buNone/>
            </a:pPr>
            <a:r>
              <a:rPr lang="en-US" altLang="zh-CN" sz="2400" dirty="0">
                <a:latin typeface="+mn-ea"/>
                <a:ea typeface="+mn-ea"/>
              </a:rPr>
              <a:t>    </a:t>
            </a:r>
            <a:r>
              <a:rPr lang="zh-CN" altLang="en-US" sz="2400" dirty="0">
                <a:latin typeface="+mn-ea"/>
                <a:ea typeface="+mn-ea"/>
              </a:rPr>
              <a:t>标准库提供了一系列的算法用于处理容器中的元素</a:t>
            </a:r>
            <a:endParaRPr lang="en-US" altLang="zh-CN" sz="2400" dirty="0">
              <a:latin typeface="+mn-ea"/>
              <a:ea typeface="+mn-ea"/>
            </a:endParaRPr>
          </a:p>
          <a:p>
            <a:pPr marL="0" indent="0">
              <a:lnSpc>
                <a:spcPct val="150000"/>
              </a:lnSpc>
              <a:buNone/>
            </a:pPr>
            <a:r>
              <a:rPr lang="zh-CN" altLang="en-US" sz="2400" dirty="0">
                <a:latin typeface="+mn-ea"/>
                <a:ea typeface="+mn-ea"/>
              </a:rPr>
              <a:t>    定义在头文件</a:t>
            </a:r>
            <a:r>
              <a:rPr lang="en-US" altLang="zh-CN" sz="2400" dirty="0">
                <a:latin typeface="+mn-ea"/>
                <a:ea typeface="+mn-ea"/>
              </a:rPr>
              <a:t>&lt;algorithm&gt;</a:t>
            </a:r>
            <a:r>
              <a:rPr lang="zh-CN" altLang="en-US" sz="2400" dirty="0">
                <a:latin typeface="+mn-ea"/>
                <a:ea typeface="+mn-ea"/>
              </a:rPr>
              <a:t>中</a:t>
            </a:r>
          </a:p>
        </p:txBody>
      </p:sp>
    </p:spTree>
    <p:extLst>
      <p:ext uri="{BB962C8B-B14F-4D97-AF65-F5344CB8AC3E}">
        <p14:creationId xmlns:p14="http://schemas.microsoft.com/office/powerpoint/2010/main" val="4112611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 Algorithm——</a:t>
            </a:r>
            <a:r>
              <a:rPr lang="zh-CN" altLang="en-US" sz="4000" dirty="0">
                <a:solidFill>
                  <a:srgbClr val="FF0000"/>
                </a:solidFill>
                <a:latin typeface="微软雅黑" panose="020B0503020204020204" pitchFamily="34" charset="-122"/>
                <a:ea typeface="微软雅黑" panose="020B0503020204020204" pitchFamily="34" charset="-122"/>
              </a:rPr>
              <a:t>非更易型</a:t>
            </a:r>
            <a:endParaRPr lang="zh-CN" altLang="en-US" dirty="0">
              <a:solidFill>
                <a:srgbClr val="FF0000"/>
              </a:solidFill>
            </a:endParaRPr>
          </a:p>
        </p:txBody>
      </p:sp>
      <p:sp>
        <p:nvSpPr>
          <p:cNvPr id="3" name="内容占位符 2"/>
          <p:cNvSpPr>
            <a:spLocks noGrp="1"/>
          </p:cNvSpPr>
          <p:nvPr>
            <p:ph idx="1"/>
          </p:nvPr>
        </p:nvSpPr>
        <p:spPr>
          <a:xfrm>
            <a:off x="590400" y="837506"/>
            <a:ext cx="11088000" cy="606894"/>
          </a:xfrm>
        </p:spPr>
        <p:txBody>
          <a:bodyPr>
            <a:noAutofit/>
          </a:bodyPr>
          <a:lstStyle/>
          <a:p>
            <a:pPr>
              <a:buFont typeface="Wingdings" panose="05000000000000000000" pitchFamily="2" charset="2"/>
              <a:buChar char="n"/>
            </a:pPr>
            <a:r>
              <a:rPr lang="en-US" altLang="zh-CN" dirty="0" err="1"/>
              <a:t>for_each</a:t>
            </a:r>
            <a:r>
              <a:rPr lang="zh-CN" altLang="en-US" dirty="0"/>
              <a:t>：</a:t>
            </a:r>
            <a:r>
              <a:rPr lang="zh-CN" altLang="en-US" b="0" dirty="0"/>
              <a:t>遍历容器中每个元素</a:t>
            </a:r>
            <a:endParaRPr lang="en-US" altLang="zh-CN"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48</a:t>
            </a:fld>
            <a:endParaRPr lang="en-GB" altLang="zh-CN">
              <a:solidFill>
                <a:srgbClr val="000000"/>
              </a:solidFill>
            </a:endParaRPr>
          </a:p>
        </p:txBody>
      </p:sp>
      <p:sp>
        <p:nvSpPr>
          <p:cNvPr id="5" name="Rectangle 2"/>
          <p:cNvSpPr>
            <a:spLocks noChangeArrowheads="1"/>
          </p:cNvSpPr>
          <p:nvPr/>
        </p:nvSpPr>
        <p:spPr bwMode="auto">
          <a:xfrm>
            <a:off x="1057027" y="2997747"/>
            <a:ext cx="4752528" cy="2031325"/>
          </a:xfrm>
          <a:prstGeom prst="rect">
            <a:avLst/>
          </a:prstGeom>
          <a:solidFill>
            <a:schemeClr val="bg1">
              <a:lumMod val="95000"/>
            </a:schemeClr>
          </a:solidFill>
        </p:spPr>
        <p:txBody>
          <a:bodyPr wrap="square">
            <a:spAutoFit/>
          </a:bodyPr>
          <a:lstStyle/>
          <a:p>
            <a:r>
              <a:rPr lang="en-US" altLang="zh-CN" i="1" dirty="0"/>
              <a:t>void</a:t>
            </a:r>
            <a:r>
              <a:rPr lang="en-US" altLang="zh-CN" dirty="0"/>
              <a:t> </a:t>
            </a:r>
            <a:r>
              <a:rPr lang="en-US" altLang="zh-CN" dirty="0">
                <a:solidFill>
                  <a:srgbClr val="0000FF"/>
                </a:solidFill>
              </a:rPr>
              <a:t>output</a:t>
            </a:r>
            <a:r>
              <a:rPr lang="en-US" altLang="zh-CN" dirty="0"/>
              <a:t>(</a:t>
            </a:r>
            <a:r>
              <a:rPr lang="en-US" altLang="zh-CN" i="1" dirty="0" err="1">
                <a:solidFill>
                  <a:srgbClr val="FF0000"/>
                </a:solidFill>
              </a:rPr>
              <a:t>int</a:t>
            </a:r>
            <a:r>
              <a:rPr lang="en-US" altLang="zh-CN" dirty="0"/>
              <a:t> </a:t>
            </a:r>
            <a:r>
              <a:rPr lang="en-US" altLang="zh-CN" i="1" dirty="0"/>
              <a:t>v</a:t>
            </a:r>
            <a:r>
              <a:rPr lang="en-US" altLang="zh-CN" dirty="0"/>
              <a:t>)</a:t>
            </a:r>
          </a:p>
          <a:p>
            <a:r>
              <a:rPr lang="en-US" altLang="zh-CN" dirty="0"/>
              <a:t>{</a:t>
            </a:r>
          </a:p>
          <a:p>
            <a:r>
              <a:rPr lang="en-US" altLang="zh-CN" dirty="0"/>
              <a:t>    std::cout &lt;&lt; v &lt;&lt; std::endl;</a:t>
            </a:r>
          </a:p>
          <a:p>
            <a:r>
              <a:rPr lang="en-US" altLang="zh-CN" dirty="0"/>
              <a:t>}</a:t>
            </a:r>
          </a:p>
          <a:p>
            <a:endParaRPr lang="en-US" altLang="zh-CN" dirty="0">
              <a:cs typeface="Calibri" panose="020F0502020204030204" pitchFamily="34" charset="0"/>
            </a:endParaRPr>
          </a:p>
          <a:p>
            <a:r>
              <a:rPr lang="en-US" altLang="zh-CN" dirty="0">
                <a:cs typeface="Calibri" panose="020F0502020204030204" pitchFamily="34" charset="0"/>
              </a:rPr>
              <a:t>std::vector</a:t>
            </a:r>
            <a:r>
              <a:rPr lang="zh-CN" altLang="zh-CN" dirty="0">
                <a:cs typeface="Calibri" panose="020F0502020204030204" pitchFamily="34" charset="0"/>
              </a:rPr>
              <a:t>&lt;</a:t>
            </a:r>
            <a:r>
              <a:rPr lang="zh-CN" altLang="zh-CN" i="1" dirty="0">
                <a:solidFill>
                  <a:srgbClr val="FF0000"/>
                </a:solidFill>
                <a:cs typeface="Calibri" panose="020F0502020204030204" pitchFamily="34" charset="0"/>
              </a:rPr>
              <a:t>int</a:t>
            </a:r>
            <a:r>
              <a:rPr lang="zh-CN" altLang="zh-CN" dirty="0">
                <a:cs typeface="Calibri" panose="020F0502020204030204" pitchFamily="34" charset="0"/>
              </a:rPr>
              <a:t>&gt; nums{</a:t>
            </a:r>
            <a:r>
              <a:rPr lang="en-US" altLang="zh-CN" dirty="0">
                <a:cs typeface="Calibri" panose="020F0502020204030204" pitchFamily="34" charset="0"/>
              </a:rPr>
              <a:t>1</a:t>
            </a:r>
            <a:r>
              <a:rPr lang="zh-CN" altLang="zh-CN" dirty="0">
                <a:cs typeface="Calibri" panose="020F0502020204030204" pitchFamily="34" charset="0"/>
              </a:rPr>
              <a:t>, </a:t>
            </a:r>
            <a:r>
              <a:rPr lang="en-US" altLang="zh-CN" dirty="0">
                <a:cs typeface="Calibri" panose="020F0502020204030204" pitchFamily="34" charset="0"/>
              </a:rPr>
              <a:t>2</a:t>
            </a:r>
            <a:r>
              <a:rPr lang="zh-CN" altLang="zh-CN" dirty="0">
                <a:cs typeface="Calibri" panose="020F0502020204030204" pitchFamily="34" charset="0"/>
              </a:rPr>
              <a:t>, </a:t>
            </a:r>
            <a:r>
              <a:rPr lang="en-US" altLang="zh-CN" dirty="0">
                <a:cs typeface="Calibri" panose="020F0502020204030204" pitchFamily="34" charset="0"/>
              </a:rPr>
              <a:t>3</a:t>
            </a:r>
            <a:r>
              <a:rPr lang="zh-CN" altLang="zh-CN" dirty="0">
                <a:cs typeface="Calibri" panose="020F0502020204030204" pitchFamily="34" charset="0"/>
              </a:rPr>
              <a:t>};</a:t>
            </a:r>
            <a:endParaRPr lang="en-US" altLang="zh-CN" dirty="0">
              <a:cs typeface="Calibri" panose="020F0502020204030204" pitchFamily="34" charset="0"/>
            </a:endParaRPr>
          </a:p>
          <a:p>
            <a:r>
              <a:rPr lang="en-US" altLang="zh-CN" dirty="0"/>
              <a:t>std::</a:t>
            </a:r>
            <a:r>
              <a:rPr lang="en-US" altLang="zh-CN" dirty="0">
                <a:solidFill>
                  <a:srgbClr val="00B0F0"/>
                </a:solidFill>
              </a:rPr>
              <a:t>for_each</a:t>
            </a:r>
            <a:r>
              <a:rPr lang="en-US" altLang="zh-CN" dirty="0"/>
              <a:t>(</a:t>
            </a:r>
            <a:r>
              <a:rPr lang="en-US" altLang="zh-CN" dirty="0" err="1"/>
              <a:t>data.begin</a:t>
            </a:r>
            <a:r>
              <a:rPr lang="en-US" altLang="zh-CN" dirty="0"/>
              <a:t>(), data.end(), </a:t>
            </a:r>
            <a:r>
              <a:rPr lang="en-US" altLang="zh-CN" dirty="0">
                <a:solidFill>
                  <a:srgbClr val="0000FF"/>
                </a:solidFill>
              </a:rPr>
              <a:t>output</a:t>
            </a:r>
            <a:r>
              <a:rPr lang="en-US" altLang="zh-CN" dirty="0"/>
              <a:t>);</a:t>
            </a:r>
            <a:r>
              <a:rPr lang="zh-CN" altLang="zh-CN" dirty="0">
                <a:cs typeface="Calibri" panose="020F0502020204030204" pitchFamily="34" charset="0"/>
              </a:rPr>
              <a:t> </a:t>
            </a:r>
          </a:p>
        </p:txBody>
      </p:sp>
      <p:sp>
        <p:nvSpPr>
          <p:cNvPr id="12" name="矩形 11"/>
          <p:cNvSpPr/>
          <p:nvPr/>
        </p:nvSpPr>
        <p:spPr>
          <a:xfrm>
            <a:off x="985019" y="1413570"/>
            <a:ext cx="9217024" cy="1631216"/>
          </a:xfrm>
          <a:prstGeom prst="rect">
            <a:avLst/>
          </a:prstGeom>
        </p:spPr>
        <p:txBody>
          <a:bodyPr wrap="square">
            <a:spAutoFit/>
          </a:bodyPr>
          <a:lstStyle/>
          <a:p>
            <a:r>
              <a:rPr lang="en-US" altLang="zh-CN" sz="2000" dirty="0">
                <a:solidFill>
                  <a:srgbClr val="00B0F0"/>
                </a:solidFill>
                <a:latin typeface="+mn-ea"/>
                <a:ea typeface="+mn-ea"/>
              </a:rPr>
              <a:t>template&lt;class InputIt, class </a:t>
            </a:r>
            <a:r>
              <a:rPr lang="en-US" altLang="zh-CN" sz="2000" dirty="0" err="1">
                <a:solidFill>
                  <a:srgbClr val="00B0F0"/>
                </a:solidFill>
                <a:latin typeface="+mn-ea"/>
                <a:ea typeface="+mn-ea"/>
              </a:rPr>
              <a:t>UnaryFunction</a:t>
            </a:r>
            <a:r>
              <a:rPr lang="en-US" altLang="zh-CN" sz="2000" dirty="0">
                <a:solidFill>
                  <a:srgbClr val="00B0F0"/>
                </a:solidFill>
                <a:latin typeface="+mn-ea"/>
                <a:ea typeface="+mn-ea"/>
              </a:rPr>
              <a:t>&gt;</a:t>
            </a:r>
          </a:p>
          <a:p>
            <a:r>
              <a:rPr lang="en-US" altLang="zh-CN" sz="2000" dirty="0">
                <a:solidFill>
                  <a:srgbClr val="00B0F0"/>
                </a:solidFill>
                <a:latin typeface="+mn-ea"/>
                <a:ea typeface="+mn-ea"/>
              </a:rPr>
              <a:t>for_each(InputIt first, InputIt last, </a:t>
            </a:r>
            <a:r>
              <a:rPr lang="en-US" altLang="zh-CN" sz="2000" dirty="0" err="1">
                <a:solidFill>
                  <a:srgbClr val="00B0F0"/>
                </a:solidFill>
                <a:latin typeface="+mn-ea"/>
                <a:ea typeface="+mn-ea"/>
              </a:rPr>
              <a:t>UnaryFunction</a:t>
            </a:r>
            <a:r>
              <a:rPr lang="en-US" altLang="zh-CN" sz="2000" dirty="0">
                <a:solidFill>
                  <a:srgbClr val="00B0F0"/>
                </a:solidFill>
                <a:latin typeface="+mn-ea"/>
                <a:ea typeface="+mn-ea"/>
              </a:rPr>
              <a:t> f);</a:t>
            </a:r>
          </a:p>
          <a:p>
            <a:pPr>
              <a:lnSpc>
                <a:spcPct val="150000"/>
              </a:lnSpc>
            </a:pPr>
            <a:r>
              <a:rPr lang="en-US" altLang="zh-CN" sz="2000" dirty="0">
                <a:latin typeface="+mn-ea"/>
                <a:ea typeface="+mn-ea"/>
              </a:rPr>
              <a:t>first, last</a:t>
            </a:r>
            <a:r>
              <a:rPr lang="zh-CN" altLang="en-US" sz="2000" dirty="0">
                <a:latin typeface="+mn-ea"/>
                <a:ea typeface="+mn-ea"/>
              </a:rPr>
              <a:t>：要应用函数的元素范围</a:t>
            </a:r>
            <a:endParaRPr lang="en-US" altLang="zh-CN" sz="2000" dirty="0">
              <a:latin typeface="+mn-ea"/>
              <a:ea typeface="+mn-ea"/>
            </a:endParaRPr>
          </a:p>
          <a:p>
            <a:pPr>
              <a:lnSpc>
                <a:spcPct val="150000"/>
              </a:lnSpc>
            </a:pPr>
            <a:r>
              <a:rPr lang="en-US" altLang="zh-CN" sz="2000" dirty="0">
                <a:latin typeface="+mn-ea"/>
                <a:ea typeface="+mn-ea"/>
              </a:rPr>
              <a:t>f</a:t>
            </a:r>
            <a:r>
              <a:rPr lang="zh-CN" altLang="en-US" sz="2000" dirty="0">
                <a:latin typeface="+mn-ea"/>
                <a:ea typeface="+mn-ea"/>
              </a:rPr>
              <a:t>：函数对象，要应用于解引用范围 </a:t>
            </a:r>
            <a:r>
              <a:rPr lang="en-US" altLang="zh-CN" sz="2000" dirty="0">
                <a:latin typeface="+mn-ea"/>
                <a:ea typeface="+mn-ea"/>
              </a:rPr>
              <a:t>[first, last) </a:t>
            </a:r>
            <a:r>
              <a:rPr lang="zh-CN" altLang="en-US" sz="2000" dirty="0">
                <a:latin typeface="+mn-ea"/>
                <a:ea typeface="+mn-ea"/>
              </a:rPr>
              <a:t>中每个迭代器结果的函数</a:t>
            </a:r>
          </a:p>
        </p:txBody>
      </p:sp>
      <p:sp>
        <p:nvSpPr>
          <p:cNvPr id="13" name="矩形 12"/>
          <p:cNvSpPr/>
          <p:nvPr/>
        </p:nvSpPr>
        <p:spPr>
          <a:xfrm>
            <a:off x="4369395" y="3383313"/>
            <a:ext cx="1368152" cy="923330"/>
          </a:xfrm>
          <a:prstGeom prst="rect">
            <a:avLst/>
          </a:prstGeom>
          <a:solidFill>
            <a:schemeClr val="bg1">
              <a:lumMod val="95000"/>
            </a:schemeClr>
          </a:solidFill>
        </p:spPr>
        <p:txBody>
          <a:bodyPr wrap="square">
            <a:spAutoFit/>
          </a:bodyPr>
          <a:lstStyle/>
          <a:p>
            <a:pPr algn="ctr"/>
            <a:r>
              <a:rPr lang="en-US" altLang="zh-CN" dirty="0">
                <a:solidFill>
                  <a:srgbClr val="00B0F0"/>
                </a:solidFill>
              </a:rPr>
              <a:t>1</a:t>
            </a:r>
          </a:p>
          <a:p>
            <a:pPr algn="ctr"/>
            <a:r>
              <a:rPr lang="en-US" altLang="zh-CN" dirty="0">
                <a:solidFill>
                  <a:srgbClr val="00B0F0"/>
                </a:solidFill>
              </a:rPr>
              <a:t>2</a:t>
            </a:r>
          </a:p>
          <a:p>
            <a:pPr algn="ctr"/>
            <a:r>
              <a:rPr lang="en-US" altLang="zh-CN" dirty="0">
                <a:solidFill>
                  <a:srgbClr val="00B0F0"/>
                </a:solidFill>
              </a:rPr>
              <a:t>3</a:t>
            </a:r>
          </a:p>
        </p:txBody>
      </p:sp>
      <p:sp>
        <p:nvSpPr>
          <p:cNvPr id="14" name="Rectangle 2"/>
          <p:cNvSpPr>
            <a:spLocks noChangeArrowheads="1"/>
          </p:cNvSpPr>
          <p:nvPr/>
        </p:nvSpPr>
        <p:spPr bwMode="auto">
          <a:xfrm>
            <a:off x="6241603" y="2997746"/>
            <a:ext cx="4752528" cy="2031325"/>
          </a:xfrm>
          <a:prstGeom prst="rect">
            <a:avLst/>
          </a:prstGeom>
          <a:solidFill>
            <a:schemeClr val="bg1">
              <a:lumMod val="95000"/>
            </a:schemeClr>
          </a:solidFill>
        </p:spPr>
        <p:txBody>
          <a:bodyPr wrap="square">
            <a:spAutoFit/>
          </a:bodyPr>
          <a:lstStyle/>
          <a:p>
            <a:r>
              <a:rPr lang="en-US" altLang="zh-CN" i="1" dirty="0"/>
              <a:t>void</a:t>
            </a:r>
            <a:r>
              <a:rPr lang="en-US" altLang="zh-CN" dirty="0"/>
              <a:t> </a:t>
            </a:r>
            <a:r>
              <a:rPr lang="en-US" altLang="zh-CN" dirty="0">
                <a:solidFill>
                  <a:srgbClr val="0000FF"/>
                </a:solidFill>
              </a:rPr>
              <a:t>output</a:t>
            </a:r>
            <a:r>
              <a:rPr lang="en-US" altLang="zh-CN" dirty="0"/>
              <a:t>(</a:t>
            </a:r>
            <a:r>
              <a:rPr lang="en-US" altLang="zh-CN" i="1" dirty="0">
                <a:solidFill>
                  <a:srgbClr val="FF0000"/>
                </a:solidFill>
              </a:rPr>
              <a:t>char</a:t>
            </a:r>
            <a:r>
              <a:rPr lang="en-US" altLang="zh-CN" dirty="0"/>
              <a:t> </a:t>
            </a:r>
            <a:r>
              <a:rPr lang="en-US" altLang="zh-CN" i="1" dirty="0"/>
              <a:t>v</a:t>
            </a:r>
            <a:r>
              <a:rPr lang="en-US" altLang="zh-CN" dirty="0"/>
              <a:t>)</a:t>
            </a:r>
          </a:p>
          <a:p>
            <a:r>
              <a:rPr lang="en-US" altLang="zh-CN" dirty="0"/>
              <a:t>{</a:t>
            </a:r>
          </a:p>
          <a:p>
            <a:r>
              <a:rPr lang="en-US" altLang="zh-CN" dirty="0"/>
              <a:t>    std::cout &lt;&lt; v &lt;&lt; std::endl;</a:t>
            </a:r>
          </a:p>
          <a:p>
            <a:r>
              <a:rPr lang="en-US" altLang="zh-CN" dirty="0"/>
              <a:t>}</a:t>
            </a:r>
          </a:p>
          <a:p>
            <a:endParaRPr lang="en-US" altLang="zh-CN" dirty="0">
              <a:cs typeface="Calibri" panose="020F0502020204030204" pitchFamily="34" charset="0"/>
            </a:endParaRPr>
          </a:p>
          <a:p>
            <a:r>
              <a:rPr lang="en-US" altLang="zh-CN" dirty="0">
                <a:cs typeface="Calibri" panose="020F0502020204030204" pitchFamily="34" charset="0"/>
              </a:rPr>
              <a:t>std::vector</a:t>
            </a:r>
            <a:r>
              <a:rPr lang="zh-CN" altLang="zh-CN" dirty="0">
                <a:cs typeface="Calibri" panose="020F0502020204030204" pitchFamily="34" charset="0"/>
              </a:rPr>
              <a:t>&lt;</a:t>
            </a:r>
            <a:r>
              <a:rPr lang="en-US" altLang="zh-CN" i="1" dirty="0">
                <a:solidFill>
                  <a:srgbClr val="FF0000"/>
                </a:solidFill>
              </a:rPr>
              <a:t>char</a:t>
            </a:r>
            <a:r>
              <a:rPr lang="zh-CN" altLang="zh-CN" dirty="0">
                <a:cs typeface="Calibri" panose="020F0502020204030204" pitchFamily="34" charset="0"/>
              </a:rPr>
              <a:t>&gt; nums{</a:t>
            </a:r>
            <a:r>
              <a:rPr lang="en-US" altLang="zh-CN" dirty="0">
                <a:cs typeface="Calibri" panose="020F0502020204030204" pitchFamily="34" charset="0"/>
              </a:rPr>
              <a:t>‘a’</a:t>
            </a:r>
            <a:r>
              <a:rPr lang="zh-CN" altLang="zh-CN" dirty="0">
                <a:cs typeface="Calibri" panose="020F0502020204030204" pitchFamily="34" charset="0"/>
              </a:rPr>
              <a:t>, </a:t>
            </a:r>
            <a:r>
              <a:rPr lang="en-US" altLang="zh-CN" dirty="0">
                <a:cs typeface="Calibri" panose="020F0502020204030204" pitchFamily="34" charset="0"/>
              </a:rPr>
              <a:t>‘b’</a:t>
            </a:r>
            <a:r>
              <a:rPr lang="zh-CN" altLang="zh-CN" dirty="0">
                <a:cs typeface="Calibri" panose="020F0502020204030204" pitchFamily="34" charset="0"/>
              </a:rPr>
              <a:t>, </a:t>
            </a:r>
            <a:r>
              <a:rPr lang="en-US" altLang="zh-CN" dirty="0">
                <a:cs typeface="Calibri" panose="020F0502020204030204" pitchFamily="34" charset="0"/>
              </a:rPr>
              <a:t>‘c’</a:t>
            </a:r>
            <a:r>
              <a:rPr lang="zh-CN" altLang="zh-CN" dirty="0">
                <a:cs typeface="Calibri" panose="020F0502020204030204" pitchFamily="34" charset="0"/>
              </a:rPr>
              <a:t>};</a:t>
            </a:r>
            <a:endParaRPr lang="en-US" altLang="zh-CN" dirty="0">
              <a:cs typeface="Calibri" panose="020F0502020204030204" pitchFamily="34" charset="0"/>
            </a:endParaRPr>
          </a:p>
          <a:p>
            <a:r>
              <a:rPr lang="en-US" altLang="zh-CN" dirty="0"/>
              <a:t>std::</a:t>
            </a:r>
            <a:r>
              <a:rPr lang="en-US" altLang="zh-CN" dirty="0">
                <a:solidFill>
                  <a:srgbClr val="00B0F0"/>
                </a:solidFill>
              </a:rPr>
              <a:t>for_each</a:t>
            </a:r>
            <a:r>
              <a:rPr lang="en-US" altLang="zh-CN" dirty="0"/>
              <a:t>(</a:t>
            </a:r>
            <a:r>
              <a:rPr lang="en-US" altLang="zh-CN" dirty="0" err="1"/>
              <a:t>data.begin</a:t>
            </a:r>
            <a:r>
              <a:rPr lang="en-US" altLang="zh-CN" dirty="0"/>
              <a:t>(), data.end(), </a:t>
            </a:r>
            <a:r>
              <a:rPr lang="en-US" altLang="zh-CN" dirty="0">
                <a:solidFill>
                  <a:srgbClr val="0000FF"/>
                </a:solidFill>
              </a:rPr>
              <a:t>output</a:t>
            </a:r>
            <a:r>
              <a:rPr lang="en-US" altLang="zh-CN" dirty="0"/>
              <a:t>);</a:t>
            </a:r>
            <a:r>
              <a:rPr lang="zh-CN" altLang="zh-CN" dirty="0">
                <a:cs typeface="Calibri" panose="020F0502020204030204" pitchFamily="34" charset="0"/>
              </a:rPr>
              <a:t> </a:t>
            </a:r>
          </a:p>
        </p:txBody>
      </p:sp>
      <p:sp>
        <p:nvSpPr>
          <p:cNvPr id="15" name="矩形 14"/>
          <p:cNvSpPr/>
          <p:nvPr/>
        </p:nvSpPr>
        <p:spPr>
          <a:xfrm>
            <a:off x="9481963" y="3383313"/>
            <a:ext cx="1368152" cy="923330"/>
          </a:xfrm>
          <a:prstGeom prst="rect">
            <a:avLst/>
          </a:prstGeom>
          <a:solidFill>
            <a:schemeClr val="bg1">
              <a:lumMod val="95000"/>
            </a:schemeClr>
          </a:solidFill>
        </p:spPr>
        <p:txBody>
          <a:bodyPr wrap="square">
            <a:spAutoFit/>
          </a:bodyPr>
          <a:lstStyle/>
          <a:p>
            <a:pPr algn="ctr"/>
            <a:r>
              <a:rPr lang="en-US" altLang="zh-CN" dirty="0">
                <a:solidFill>
                  <a:srgbClr val="00B0F0"/>
                </a:solidFill>
              </a:rPr>
              <a:t>a</a:t>
            </a:r>
          </a:p>
          <a:p>
            <a:pPr algn="ctr"/>
            <a:r>
              <a:rPr lang="en-US" altLang="zh-CN" dirty="0">
                <a:solidFill>
                  <a:srgbClr val="00B0F0"/>
                </a:solidFill>
              </a:rPr>
              <a:t>b</a:t>
            </a:r>
          </a:p>
          <a:p>
            <a:pPr algn="ctr"/>
            <a:r>
              <a:rPr lang="en-US" altLang="zh-CN" dirty="0">
                <a:solidFill>
                  <a:srgbClr val="00B0F0"/>
                </a:solidFill>
              </a:rPr>
              <a:t>c</a:t>
            </a:r>
          </a:p>
        </p:txBody>
      </p:sp>
      <p:sp>
        <p:nvSpPr>
          <p:cNvPr id="16" name="矩形 15"/>
          <p:cNvSpPr/>
          <p:nvPr/>
        </p:nvSpPr>
        <p:spPr>
          <a:xfrm>
            <a:off x="1057027" y="5508734"/>
            <a:ext cx="7632848" cy="369332"/>
          </a:xfrm>
          <a:prstGeom prst="rect">
            <a:avLst/>
          </a:prstGeom>
          <a:solidFill>
            <a:schemeClr val="bg1">
              <a:lumMod val="95000"/>
            </a:schemeClr>
          </a:solidFill>
        </p:spPr>
        <p:txBody>
          <a:bodyPr wrap="square">
            <a:spAutoFit/>
          </a:bodyPr>
          <a:lstStyle/>
          <a:p>
            <a:r>
              <a:rPr lang="en-US" altLang="zh-CN" dirty="0"/>
              <a:t>std::for_each(</a:t>
            </a:r>
            <a:r>
              <a:rPr lang="en-US" altLang="zh-CN" dirty="0" err="1"/>
              <a:t>data.begin</a:t>
            </a:r>
            <a:r>
              <a:rPr lang="en-US" altLang="zh-CN" dirty="0"/>
              <a:t>(), data.end(), [](</a:t>
            </a:r>
            <a:r>
              <a:rPr lang="en-US" altLang="zh-CN" i="1" dirty="0" err="1">
                <a:solidFill>
                  <a:srgbClr val="FF0000"/>
                </a:solidFill>
              </a:rPr>
              <a:t>int</a:t>
            </a:r>
            <a:r>
              <a:rPr lang="en-US" altLang="zh-CN" dirty="0"/>
              <a:t> </a:t>
            </a:r>
            <a:r>
              <a:rPr lang="en-US" altLang="zh-CN" i="1" dirty="0"/>
              <a:t>v</a:t>
            </a:r>
            <a:r>
              <a:rPr lang="en-US" altLang="zh-CN" dirty="0"/>
              <a:t>) {std::cout &lt;&lt; v &lt;&lt; std::endl;});</a:t>
            </a:r>
          </a:p>
        </p:txBody>
      </p:sp>
      <p:sp>
        <p:nvSpPr>
          <p:cNvPr id="17" name="矩形 16"/>
          <p:cNvSpPr/>
          <p:nvPr/>
        </p:nvSpPr>
        <p:spPr>
          <a:xfrm>
            <a:off x="1057027" y="5950074"/>
            <a:ext cx="7632848" cy="369332"/>
          </a:xfrm>
          <a:prstGeom prst="rect">
            <a:avLst/>
          </a:prstGeom>
          <a:solidFill>
            <a:schemeClr val="bg1">
              <a:lumMod val="95000"/>
            </a:schemeClr>
          </a:solidFill>
        </p:spPr>
        <p:txBody>
          <a:bodyPr wrap="square">
            <a:spAutoFit/>
          </a:bodyPr>
          <a:lstStyle/>
          <a:p>
            <a:r>
              <a:rPr lang="en-US" altLang="zh-CN" dirty="0"/>
              <a:t>std::for_each(</a:t>
            </a:r>
            <a:r>
              <a:rPr lang="en-US" altLang="zh-CN" dirty="0" err="1"/>
              <a:t>data.begin</a:t>
            </a:r>
            <a:r>
              <a:rPr lang="en-US" altLang="zh-CN" dirty="0"/>
              <a:t>(), data.end(), [](</a:t>
            </a:r>
            <a:r>
              <a:rPr lang="en-US" altLang="zh-CN" i="1" dirty="0">
                <a:solidFill>
                  <a:srgbClr val="FF0000"/>
                </a:solidFill>
              </a:rPr>
              <a:t>char</a:t>
            </a:r>
            <a:r>
              <a:rPr lang="en-US" altLang="zh-CN" dirty="0"/>
              <a:t> </a:t>
            </a:r>
            <a:r>
              <a:rPr lang="en-US" altLang="zh-CN" i="1" dirty="0"/>
              <a:t>v</a:t>
            </a:r>
            <a:r>
              <a:rPr lang="en-US" altLang="zh-CN" dirty="0"/>
              <a:t>) {std::cout &lt;&lt; v &lt;&lt; std::endl;});</a:t>
            </a:r>
          </a:p>
        </p:txBody>
      </p:sp>
      <p:sp>
        <p:nvSpPr>
          <p:cNvPr id="18" name="文本框 17"/>
          <p:cNvSpPr txBox="1"/>
          <p:nvPr/>
        </p:nvSpPr>
        <p:spPr>
          <a:xfrm>
            <a:off x="1064494" y="5157986"/>
            <a:ext cx="1936749" cy="369332"/>
          </a:xfrm>
          <a:prstGeom prst="rect">
            <a:avLst/>
          </a:prstGeom>
          <a:noFill/>
        </p:spPr>
        <p:txBody>
          <a:bodyPr wrap="none" rtlCol="0">
            <a:spAutoFit/>
          </a:bodyPr>
          <a:lstStyle/>
          <a:p>
            <a:r>
              <a:rPr lang="zh-CN" altLang="en-US" dirty="0">
                <a:latin typeface="+mn-ea"/>
                <a:ea typeface="+mn-ea"/>
              </a:rPr>
              <a:t>使用</a:t>
            </a:r>
            <a:r>
              <a:rPr lang="en-US" altLang="zh-CN" dirty="0">
                <a:latin typeface="+mn-ea"/>
                <a:ea typeface="+mn-ea"/>
              </a:rPr>
              <a:t>lambda</a:t>
            </a:r>
            <a:r>
              <a:rPr lang="zh-CN" altLang="en-US" dirty="0">
                <a:latin typeface="+mn-ea"/>
                <a:ea typeface="+mn-ea"/>
              </a:rPr>
              <a:t>函数</a:t>
            </a:r>
          </a:p>
        </p:txBody>
      </p:sp>
    </p:spTree>
    <p:extLst>
      <p:ext uri="{BB962C8B-B14F-4D97-AF65-F5344CB8AC3E}">
        <p14:creationId xmlns:p14="http://schemas.microsoft.com/office/powerpoint/2010/main" val="3389353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7" grpId="0" animBg="1"/>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 Algorithm——</a:t>
            </a:r>
            <a:r>
              <a:rPr lang="zh-CN" altLang="en-US" sz="4000" dirty="0">
                <a:solidFill>
                  <a:srgbClr val="FF0000"/>
                </a:solidFill>
                <a:latin typeface="微软雅黑" panose="020B0503020204020204" pitchFamily="34" charset="-122"/>
                <a:ea typeface="微软雅黑" panose="020B0503020204020204" pitchFamily="34" charset="-122"/>
              </a:rPr>
              <a:t>非更易型</a:t>
            </a:r>
            <a:endParaRPr lang="zh-CN" altLang="en-US" dirty="0">
              <a:solidFill>
                <a:srgbClr val="FF0000"/>
              </a:solidFill>
            </a:endParaRPr>
          </a:p>
        </p:txBody>
      </p:sp>
      <p:sp>
        <p:nvSpPr>
          <p:cNvPr id="3" name="内容占位符 2"/>
          <p:cNvSpPr>
            <a:spLocks noGrp="1"/>
          </p:cNvSpPr>
          <p:nvPr>
            <p:ph idx="1"/>
          </p:nvPr>
        </p:nvSpPr>
        <p:spPr>
          <a:xfrm>
            <a:off x="590400" y="837506"/>
            <a:ext cx="11088000" cy="606894"/>
          </a:xfrm>
        </p:spPr>
        <p:txBody>
          <a:bodyPr>
            <a:noAutofit/>
          </a:bodyPr>
          <a:lstStyle/>
          <a:p>
            <a:pPr>
              <a:buFont typeface="Wingdings" panose="05000000000000000000" pitchFamily="2" charset="2"/>
              <a:buChar char="n"/>
            </a:pPr>
            <a:r>
              <a:rPr lang="en-US" altLang="zh-CN" dirty="0"/>
              <a:t>count</a:t>
            </a:r>
            <a:r>
              <a:rPr lang="zh-CN" altLang="en-US" dirty="0"/>
              <a:t>：</a:t>
            </a:r>
            <a:r>
              <a:rPr lang="zh-CN" altLang="en-US" b="0" dirty="0"/>
              <a:t>返回范围中满足特定值的元素个数</a:t>
            </a:r>
            <a:endParaRPr lang="en-US" altLang="zh-CN"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49</a:t>
            </a:fld>
            <a:endParaRPr lang="en-GB" altLang="zh-CN">
              <a:solidFill>
                <a:srgbClr val="000000"/>
              </a:solidFill>
            </a:endParaRPr>
          </a:p>
        </p:txBody>
      </p:sp>
      <p:sp>
        <p:nvSpPr>
          <p:cNvPr id="5" name="Rectangle 2"/>
          <p:cNvSpPr>
            <a:spLocks noChangeArrowheads="1"/>
          </p:cNvSpPr>
          <p:nvPr/>
        </p:nvSpPr>
        <p:spPr bwMode="auto">
          <a:xfrm>
            <a:off x="1057027" y="2853730"/>
            <a:ext cx="7488832" cy="1338828"/>
          </a:xfrm>
          <a:prstGeom prst="rect">
            <a:avLst/>
          </a:prstGeom>
          <a:solidFill>
            <a:schemeClr val="bg1">
              <a:lumMod val="95000"/>
            </a:schemeClr>
          </a:solidFill>
        </p:spPr>
        <p:txBody>
          <a:bodyPr wrap="square">
            <a:spAutoFit/>
          </a:bodyPr>
          <a:lstStyle/>
          <a:p>
            <a:pPr>
              <a:lnSpc>
                <a:spcPct val="150000"/>
              </a:lnSpc>
            </a:pPr>
            <a:r>
              <a:rPr lang="en-US" altLang="zh-CN" dirty="0">
                <a:cs typeface="Calibri" panose="020F0502020204030204" pitchFamily="34" charset="0"/>
              </a:rPr>
              <a:t>std::vector</a:t>
            </a:r>
            <a:r>
              <a:rPr lang="zh-CN" altLang="zh-CN" dirty="0">
                <a:cs typeface="Calibri" panose="020F0502020204030204" pitchFamily="34" charset="0"/>
              </a:rPr>
              <a:t>&lt;</a:t>
            </a:r>
            <a:r>
              <a:rPr lang="zh-CN" altLang="zh-CN" i="1" dirty="0">
                <a:solidFill>
                  <a:srgbClr val="FF0000"/>
                </a:solidFill>
                <a:cs typeface="Calibri" panose="020F0502020204030204" pitchFamily="34" charset="0"/>
              </a:rPr>
              <a:t>int</a:t>
            </a:r>
            <a:r>
              <a:rPr lang="zh-CN" altLang="zh-CN" dirty="0">
                <a:cs typeface="Calibri" panose="020F0502020204030204" pitchFamily="34" charset="0"/>
              </a:rPr>
              <a:t>&gt; nums{</a:t>
            </a:r>
            <a:r>
              <a:rPr lang="en-US" altLang="zh-CN" dirty="0">
                <a:cs typeface="Calibri" panose="020F0502020204030204" pitchFamily="34" charset="0"/>
              </a:rPr>
              <a:t>1</a:t>
            </a:r>
            <a:r>
              <a:rPr lang="zh-CN" altLang="zh-CN" dirty="0">
                <a:cs typeface="Calibri" panose="020F0502020204030204" pitchFamily="34" charset="0"/>
              </a:rPr>
              <a:t>, </a:t>
            </a:r>
            <a:r>
              <a:rPr lang="en-US" altLang="zh-CN" dirty="0">
                <a:cs typeface="Calibri" panose="020F0502020204030204" pitchFamily="34" charset="0"/>
              </a:rPr>
              <a:t>2</a:t>
            </a:r>
            <a:r>
              <a:rPr lang="zh-CN" altLang="zh-CN" dirty="0">
                <a:cs typeface="Calibri" panose="020F0502020204030204" pitchFamily="34" charset="0"/>
              </a:rPr>
              <a:t>, </a:t>
            </a:r>
            <a:r>
              <a:rPr lang="en-US" altLang="zh-CN" dirty="0">
                <a:cs typeface="Calibri" panose="020F0502020204030204" pitchFamily="34" charset="0"/>
              </a:rPr>
              <a:t>3, 2, 5</a:t>
            </a:r>
            <a:r>
              <a:rPr lang="zh-CN" altLang="zh-CN" dirty="0">
                <a:cs typeface="Calibri" panose="020F0502020204030204" pitchFamily="34" charset="0"/>
              </a:rPr>
              <a:t>};</a:t>
            </a:r>
            <a:r>
              <a:rPr lang="en-US" altLang="zh-CN" dirty="0"/>
              <a:t> std::cout &lt;&lt; "count = " &lt;&lt; std::count(</a:t>
            </a:r>
            <a:r>
              <a:rPr lang="en-US" altLang="zh-CN" dirty="0" err="1"/>
              <a:t>data.begin</a:t>
            </a:r>
            <a:r>
              <a:rPr lang="en-US" altLang="zh-CN" dirty="0"/>
              <a:t>(), data.end(), 0) &lt;&lt; std::endl;</a:t>
            </a:r>
          </a:p>
          <a:p>
            <a:pPr>
              <a:lnSpc>
                <a:spcPct val="150000"/>
              </a:lnSpc>
            </a:pPr>
            <a:r>
              <a:rPr lang="en-US" altLang="zh-CN" dirty="0"/>
              <a:t>std::cout &lt;&lt; "count = " &lt;&lt; std::count(</a:t>
            </a:r>
            <a:r>
              <a:rPr lang="en-US" altLang="zh-CN" dirty="0" err="1"/>
              <a:t>data.begin</a:t>
            </a:r>
            <a:r>
              <a:rPr lang="en-US" altLang="zh-CN" dirty="0"/>
              <a:t>(), data.end(), 2) &lt;&lt; std::endl;</a:t>
            </a:r>
            <a:endParaRPr lang="en-US" altLang="zh-CN" dirty="0">
              <a:cs typeface="Calibri" panose="020F0502020204030204" pitchFamily="34" charset="0"/>
            </a:endParaRPr>
          </a:p>
        </p:txBody>
      </p:sp>
      <p:sp>
        <p:nvSpPr>
          <p:cNvPr id="12" name="矩形 11"/>
          <p:cNvSpPr/>
          <p:nvPr/>
        </p:nvSpPr>
        <p:spPr>
          <a:xfrm>
            <a:off x="985019" y="1413570"/>
            <a:ext cx="9217024" cy="1323439"/>
          </a:xfrm>
          <a:prstGeom prst="rect">
            <a:avLst/>
          </a:prstGeom>
        </p:spPr>
        <p:txBody>
          <a:bodyPr wrap="square">
            <a:spAutoFit/>
          </a:bodyPr>
          <a:lstStyle/>
          <a:p>
            <a:r>
              <a:rPr lang="en-US" altLang="zh-CN" sz="2000" dirty="0">
                <a:solidFill>
                  <a:srgbClr val="00B0F0"/>
                </a:solidFill>
                <a:latin typeface="+mn-ea"/>
                <a:ea typeface="+mn-ea"/>
              </a:rPr>
              <a:t>count(InputIt first, InputIt last, </a:t>
            </a:r>
            <a:r>
              <a:rPr lang="en-US" altLang="zh-CN" sz="2000" dirty="0" err="1">
                <a:solidFill>
                  <a:srgbClr val="00B0F0"/>
                </a:solidFill>
                <a:latin typeface="+mn-ea"/>
                <a:ea typeface="+mn-ea"/>
              </a:rPr>
              <a:t>const</a:t>
            </a:r>
            <a:r>
              <a:rPr lang="en-US" altLang="zh-CN" sz="2000" dirty="0">
                <a:solidFill>
                  <a:srgbClr val="00B0F0"/>
                </a:solidFill>
                <a:latin typeface="+mn-ea"/>
                <a:ea typeface="+mn-ea"/>
              </a:rPr>
              <a:t> T &amp;value)</a:t>
            </a:r>
          </a:p>
          <a:p>
            <a:pPr>
              <a:lnSpc>
                <a:spcPct val="150000"/>
              </a:lnSpc>
            </a:pPr>
            <a:r>
              <a:rPr lang="en-US" altLang="zh-CN" sz="2000" dirty="0">
                <a:latin typeface="+mn-ea"/>
                <a:ea typeface="+mn-ea"/>
              </a:rPr>
              <a:t>first, last</a:t>
            </a:r>
            <a:r>
              <a:rPr lang="zh-CN" altLang="en-US" sz="2000" dirty="0">
                <a:latin typeface="+mn-ea"/>
                <a:ea typeface="+mn-ea"/>
              </a:rPr>
              <a:t>：要应用函数的元素范围</a:t>
            </a:r>
            <a:endParaRPr lang="en-US" altLang="zh-CN" sz="2000" dirty="0">
              <a:latin typeface="+mn-ea"/>
              <a:ea typeface="+mn-ea"/>
            </a:endParaRPr>
          </a:p>
          <a:p>
            <a:pPr>
              <a:lnSpc>
                <a:spcPct val="150000"/>
              </a:lnSpc>
            </a:pPr>
            <a:r>
              <a:rPr lang="en-US" altLang="zh-CN" sz="2000" dirty="0">
                <a:latin typeface="+mn-ea"/>
                <a:ea typeface="+mn-ea"/>
              </a:rPr>
              <a:t>value</a:t>
            </a:r>
            <a:r>
              <a:rPr lang="zh-CN" altLang="en-US" sz="2000" dirty="0">
                <a:latin typeface="+mn-ea"/>
                <a:ea typeface="+mn-ea"/>
              </a:rPr>
              <a:t>：特定元素值</a:t>
            </a:r>
          </a:p>
        </p:txBody>
      </p:sp>
      <p:sp>
        <p:nvSpPr>
          <p:cNvPr id="13" name="矩形 12"/>
          <p:cNvSpPr/>
          <p:nvPr/>
        </p:nvSpPr>
        <p:spPr>
          <a:xfrm>
            <a:off x="8905899" y="2936627"/>
            <a:ext cx="1368152" cy="1200329"/>
          </a:xfrm>
          <a:prstGeom prst="rect">
            <a:avLst/>
          </a:prstGeom>
          <a:solidFill>
            <a:schemeClr val="bg1">
              <a:lumMod val="95000"/>
            </a:schemeClr>
          </a:solidFill>
        </p:spPr>
        <p:txBody>
          <a:bodyPr wrap="square">
            <a:spAutoFit/>
          </a:bodyPr>
          <a:lstStyle/>
          <a:p>
            <a:pPr algn="ctr">
              <a:lnSpc>
                <a:spcPct val="200000"/>
              </a:lnSpc>
            </a:pPr>
            <a:r>
              <a:rPr lang="en-US" altLang="zh-CN" dirty="0">
                <a:solidFill>
                  <a:srgbClr val="00B0F0"/>
                </a:solidFill>
              </a:rPr>
              <a:t>count = 0</a:t>
            </a:r>
          </a:p>
          <a:p>
            <a:pPr algn="ctr">
              <a:lnSpc>
                <a:spcPct val="200000"/>
              </a:lnSpc>
            </a:pPr>
            <a:r>
              <a:rPr lang="en-US" altLang="zh-CN" dirty="0">
                <a:solidFill>
                  <a:srgbClr val="00B0F0"/>
                </a:solidFill>
              </a:rPr>
              <a:t>count = 2</a:t>
            </a:r>
          </a:p>
        </p:txBody>
      </p:sp>
    </p:spTree>
    <p:extLst>
      <p:ext uri="{BB962C8B-B14F-4D97-AF65-F5344CB8AC3E}">
        <p14:creationId xmlns:p14="http://schemas.microsoft.com/office/powerpoint/2010/main" val="2663077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lstStyle/>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什么是</a:t>
            </a:r>
            <a:r>
              <a:rPr lang="en-US" altLang="zh-CN" sz="2800" dirty="0">
                <a:solidFill>
                  <a:schemeClr val="tx2"/>
                </a:solidFill>
                <a:latin typeface="微软雅黑" panose="020B0503020204020204" pitchFamily="34" charset="-122"/>
                <a:ea typeface="微软雅黑" panose="020B0503020204020204" pitchFamily="34" charset="-122"/>
              </a:rPr>
              <a:t>STL</a:t>
            </a:r>
          </a:p>
          <a:p>
            <a:pPr indent="-365760">
              <a:lnSpc>
                <a:spcPct val="150000"/>
              </a:lnSpc>
              <a:buClr>
                <a:srgbClr val="C00000"/>
              </a:buClr>
              <a:buSzPct val="100000"/>
              <a:buFont typeface="Arial" panose="020B0604020202020204" pitchFamily="34" charset="0"/>
              <a:buChar char="•"/>
            </a:pPr>
            <a:r>
              <a:rPr lang="en-US" altLang="zh-CN" sz="2800" dirty="0">
                <a:solidFill>
                  <a:schemeClr val="tx2"/>
                </a:solidFill>
                <a:latin typeface="微软雅黑" panose="020B0503020204020204" pitchFamily="34" charset="-122"/>
                <a:ea typeface="微软雅黑" panose="020B0503020204020204" pitchFamily="34" charset="-122"/>
              </a:rPr>
              <a:t>STL</a:t>
            </a:r>
            <a:r>
              <a:rPr lang="zh-CN" altLang="en-US" sz="2800" dirty="0">
                <a:solidFill>
                  <a:schemeClr val="tx2"/>
                </a:solidFill>
                <a:latin typeface="微软雅黑" panose="020B0503020204020204" pitchFamily="34" charset="-122"/>
                <a:ea typeface="微软雅黑" panose="020B0503020204020204" pitchFamily="34" charset="-122"/>
              </a:rPr>
              <a:t>组件</a:t>
            </a: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2845921"/>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467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 Algorithm——</a:t>
            </a:r>
            <a:r>
              <a:rPr lang="zh-CN" altLang="en-US" sz="4000" dirty="0">
                <a:solidFill>
                  <a:srgbClr val="FF0000"/>
                </a:solidFill>
                <a:latin typeface="微软雅黑" panose="020B0503020204020204" pitchFamily="34" charset="-122"/>
                <a:ea typeface="微软雅黑" panose="020B0503020204020204" pitchFamily="34" charset="-122"/>
              </a:rPr>
              <a:t>非更易型</a:t>
            </a:r>
            <a:endParaRPr lang="zh-CN" altLang="en-US" dirty="0">
              <a:solidFill>
                <a:srgbClr val="FF0000"/>
              </a:solidFill>
            </a:endParaRPr>
          </a:p>
        </p:txBody>
      </p:sp>
      <p:sp>
        <p:nvSpPr>
          <p:cNvPr id="3" name="内容占位符 2"/>
          <p:cNvSpPr>
            <a:spLocks noGrp="1"/>
          </p:cNvSpPr>
          <p:nvPr>
            <p:ph idx="1"/>
          </p:nvPr>
        </p:nvSpPr>
        <p:spPr>
          <a:xfrm>
            <a:off x="590400" y="837506"/>
            <a:ext cx="11088000" cy="606894"/>
          </a:xfrm>
        </p:spPr>
        <p:txBody>
          <a:bodyPr>
            <a:noAutofit/>
          </a:bodyPr>
          <a:lstStyle/>
          <a:p>
            <a:pPr>
              <a:buFont typeface="Wingdings" panose="05000000000000000000" pitchFamily="2" charset="2"/>
              <a:buChar char="n"/>
            </a:pPr>
            <a:r>
              <a:rPr lang="en-US" altLang="zh-CN" dirty="0"/>
              <a:t>count_if</a:t>
            </a:r>
            <a:r>
              <a:rPr lang="zh-CN" altLang="en-US" dirty="0"/>
              <a:t>：</a:t>
            </a:r>
            <a:r>
              <a:rPr lang="zh-CN" altLang="en-US" b="0" dirty="0"/>
              <a:t>返回范围中满足特定条件的元素个数</a:t>
            </a:r>
            <a:endParaRPr lang="en-US" altLang="zh-CN"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50</a:t>
            </a:fld>
            <a:endParaRPr lang="en-GB" altLang="zh-CN">
              <a:solidFill>
                <a:srgbClr val="000000"/>
              </a:solidFill>
            </a:endParaRPr>
          </a:p>
        </p:txBody>
      </p:sp>
      <p:sp>
        <p:nvSpPr>
          <p:cNvPr id="12" name="矩形 11"/>
          <p:cNvSpPr/>
          <p:nvPr/>
        </p:nvSpPr>
        <p:spPr>
          <a:xfrm>
            <a:off x="841003" y="1413570"/>
            <a:ext cx="11210156" cy="1323439"/>
          </a:xfrm>
          <a:prstGeom prst="rect">
            <a:avLst/>
          </a:prstGeom>
        </p:spPr>
        <p:txBody>
          <a:bodyPr wrap="square">
            <a:spAutoFit/>
          </a:bodyPr>
          <a:lstStyle/>
          <a:p>
            <a:r>
              <a:rPr lang="en-US" altLang="zh-CN" sz="2000" dirty="0">
                <a:solidFill>
                  <a:srgbClr val="00B0F0"/>
                </a:solidFill>
                <a:latin typeface="+mn-ea"/>
                <a:ea typeface="+mn-ea"/>
              </a:rPr>
              <a:t>count_if(InputIt first, InputIt last, UnaryPredicate p)</a:t>
            </a:r>
          </a:p>
          <a:p>
            <a:pPr>
              <a:lnSpc>
                <a:spcPct val="150000"/>
              </a:lnSpc>
            </a:pPr>
            <a:r>
              <a:rPr lang="en-US" altLang="zh-CN" sz="2000" dirty="0">
                <a:latin typeface="+mn-ea"/>
                <a:ea typeface="+mn-ea"/>
              </a:rPr>
              <a:t>first, last</a:t>
            </a:r>
            <a:r>
              <a:rPr lang="zh-CN" altLang="en-US" sz="2000" dirty="0">
                <a:latin typeface="+mn-ea"/>
                <a:ea typeface="+mn-ea"/>
              </a:rPr>
              <a:t>：要应用函数的元素范围</a:t>
            </a:r>
            <a:endParaRPr lang="en-US" altLang="zh-CN" sz="2000" dirty="0">
              <a:latin typeface="+mn-ea"/>
              <a:ea typeface="+mn-ea"/>
            </a:endParaRPr>
          </a:p>
          <a:p>
            <a:pPr>
              <a:lnSpc>
                <a:spcPct val="150000"/>
              </a:lnSpc>
            </a:pPr>
            <a:r>
              <a:rPr lang="en-US" altLang="zh-CN" sz="2000" dirty="0">
                <a:latin typeface="+mn-ea"/>
                <a:ea typeface="+mn-ea"/>
              </a:rPr>
              <a:t>p</a:t>
            </a:r>
            <a:r>
              <a:rPr lang="zh-CN" altLang="en-US" sz="2000" dirty="0">
                <a:latin typeface="+mn-ea"/>
                <a:ea typeface="+mn-ea"/>
              </a:rPr>
              <a:t>：函数对象，要应用于解引用范围 </a:t>
            </a:r>
            <a:r>
              <a:rPr lang="en-US" altLang="zh-CN" sz="2000" dirty="0">
                <a:latin typeface="+mn-ea"/>
                <a:ea typeface="+mn-ea"/>
              </a:rPr>
              <a:t>[first, last) </a:t>
            </a:r>
            <a:r>
              <a:rPr lang="zh-CN" altLang="en-US" sz="2000" dirty="0">
                <a:latin typeface="+mn-ea"/>
                <a:ea typeface="+mn-ea"/>
              </a:rPr>
              <a:t>中每个迭代器结果的函数，返回</a:t>
            </a:r>
            <a:r>
              <a:rPr lang="en-US" altLang="zh-CN" sz="2000" dirty="0">
                <a:latin typeface="+mn-ea"/>
                <a:ea typeface="+mn-ea"/>
              </a:rPr>
              <a:t>true</a:t>
            </a:r>
            <a:r>
              <a:rPr lang="zh-CN" altLang="en-US" sz="2000" dirty="0">
                <a:latin typeface="+mn-ea"/>
                <a:ea typeface="+mn-ea"/>
              </a:rPr>
              <a:t>表示满足条件</a:t>
            </a:r>
          </a:p>
        </p:txBody>
      </p:sp>
      <p:sp>
        <p:nvSpPr>
          <p:cNvPr id="14" name="Rectangle 2"/>
          <p:cNvSpPr>
            <a:spLocks noChangeArrowheads="1"/>
          </p:cNvSpPr>
          <p:nvPr/>
        </p:nvSpPr>
        <p:spPr bwMode="auto">
          <a:xfrm>
            <a:off x="985019" y="2951797"/>
            <a:ext cx="7488832" cy="3000821"/>
          </a:xfrm>
          <a:prstGeom prst="rect">
            <a:avLst/>
          </a:prstGeom>
          <a:solidFill>
            <a:schemeClr val="bg1">
              <a:lumMod val="95000"/>
            </a:schemeClr>
          </a:solidFill>
        </p:spPr>
        <p:txBody>
          <a:bodyPr wrap="square">
            <a:spAutoFit/>
          </a:bodyPr>
          <a:lstStyle/>
          <a:p>
            <a:pPr>
              <a:lnSpc>
                <a:spcPct val="150000"/>
              </a:lnSpc>
            </a:pPr>
            <a:r>
              <a:rPr lang="en-US" altLang="zh-CN" dirty="0"/>
              <a:t>std::vector&lt;</a:t>
            </a:r>
            <a:r>
              <a:rPr lang="en-US" altLang="zh-CN" i="1" dirty="0" err="1"/>
              <a:t>int</a:t>
            </a:r>
            <a:r>
              <a:rPr lang="en-US" altLang="zh-CN" dirty="0"/>
              <a:t>&gt; data{1, 2, 3, 2, 5};</a:t>
            </a:r>
          </a:p>
          <a:p>
            <a:pPr>
              <a:lnSpc>
                <a:spcPct val="150000"/>
              </a:lnSpc>
            </a:pPr>
            <a:endParaRPr lang="en-US" altLang="zh-CN" dirty="0"/>
          </a:p>
          <a:p>
            <a:pPr>
              <a:lnSpc>
                <a:spcPct val="150000"/>
              </a:lnSpc>
            </a:pPr>
            <a:r>
              <a:rPr lang="en-US" altLang="zh-CN" i="1" dirty="0"/>
              <a:t>auto</a:t>
            </a:r>
            <a:r>
              <a:rPr lang="en-US" altLang="zh-CN" dirty="0"/>
              <a:t> count = std::count_if(</a:t>
            </a:r>
            <a:r>
              <a:rPr lang="en-US" altLang="zh-CN" dirty="0" err="1"/>
              <a:t>data.begin</a:t>
            </a:r>
            <a:r>
              <a:rPr lang="en-US" altLang="zh-CN" dirty="0"/>
              <a:t>(), data.end(), [](</a:t>
            </a:r>
            <a:r>
              <a:rPr lang="en-US" altLang="zh-CN" i="1" dirty="0" err="1"/>
              <a:t>int</a:t>
            </a:r>
            <a:r>
              <a:rPr lang="en-US" altLang="zh-CN" dirty="0"/>
              <a:t> </a:t>
            </a:r>
            <a:r>
              <a:rPr lang="en-US" altLang="zh-CN" i="1" dirty="0"/>
              <a:t>v</a:t>
            </a:r>
            <a:r>
              <a:rPr lang="en-US" altLang="zh-CN" dirty="0"/>
              <a:t>) {return (v &gt; 3);});</a:t>
            </a:r>
          </a:p>
          <a:p>
            <a:pPr>
              <a:lnSpc>
                <a:spcPct val="150000"/>
              </a:lnSpc>
            </a:pPr>
            <a:r>
              <a:rPr lang="en-US" altLang="zh-CN" dirty="0"/>
              <a:t>std::cout &lt;&lt; "count = " &lt;&lt; count &lt;&lt; std::endl;</a:t>
            </a:r>
          </a:p>
          <a:p>
            <a:pPr>
              <a:lnSpc>
                <a:spcPct val="150000"/>
              </a:lnSpc>
            </a:pPr>
            <a:endParaRPr lang="en-US" altLang="zh-CN" dirty="0"/>
          </a:p>
          <a:p>
            <a:pPr>
              <a:lnSpc>
                <a:spcPct val="150000"/>
              </a:lnSpc>
            </a:pPr>
            <a:r>
              <a:rPr lang="en-US" altLang="zh-CN" dirty="0"/>
              <a:t>count = std::</a:t>
            </a:r>
            <a:r>
              <a:rPr lang="en-US" altLang="zh-CN" dirty="0" err="1"/>
              <a:t>count_if</a:t>
            </a:r>
            <a:r>
              <a:rPr lang="en-US" altLang="zh-CN" dirty="0"/>
              <a:t>(</a:t>
            </a:r>
            <a:r>
              <a:rPr lang="en-US" altLang="zh-CN" dirty="0" err="1"/>
              <a:t>data.begin</a:t>
            </a:r>
            <a:r>
              <a:rPr lang="en-US" altLang="zh-CN" dirty="0"/>
              <a:t>(), data.end(), [](</a:t>
            </a:r>
            <a:r>
              <a:rPr lang="en-US" altLang="zh-CN" i="1" dirty="0" err="1"/>
              <a:t>int</a:t>
            </a:r>
            <a:r>
              <a:rPr lang="en-US" altLang="zh-CN" dirty="0"/>
              <a:t> </a:t>
            </a:r>
            <a:r>
              <a:rPr lang="en-US" altLang="zh-CN" i="1" dirty="0"/>
              <a:t>v</a:t>
            </a:r>
            <a:r>
              <a:rPr lang="en-US" altLang="zh-CN" dirty="0"/>
              <a:t>) {return (v &gt; 5);});</a:t>
            </a:r>
          </a:p>
          <a:p>
            <a:pPr>
              <a:lnSpc>
                <a:spcPct val="150000"/>
              </a:lnSpc>
            </a:pPr>
            <a:r>
              <a:rPr lang="en-US" altLang="zh-CN" dirty="0"/>
              <a:t>std::cout &lt;&lt; "count = " &lt;&lt; count &lt;&lt; std::endl;</a:t>
            </a:r>
          </a:p>
        </p:txBody>
      </p:sp>
      <p:sp>
        <p:nvSpPr>
          <p:cNvPr id="15" name="矩形 14"/>
          <p:cNvSpPr/>
          <p:nvPr/>
        </p:nvSpPr>
        <p:spPr>
          <a:xfrm>
            <a:off x="8690260" y="4257864"/>
            <a:ext cx="2988139" cy="369332"/>
          </a:xfrm>
          <a:prstGeom prst="rect">
            <a:avLst/>
          </a:prstGeom>
          <a:solidFill>
            <a:schemeClr val="bg1">
              <a:lumMod val="95000"/>
            </a:schemeClr>
          </a:solidFill>
        </p:spPr>
        <p:txBody>
          <a:bodyPr wrap="square">
            <a:spAutoFit/>
          </a:bodyPr>
          <a:lstStyle/>
          <a:p>
            <a:pPr algn="ctr"/>
            <a:r>
              <a:rPr lang="en-US" altLang="zh-CN" dirty="0">
                <a:solidFill>
                  <a:srgbClr val="00B0F0"/>
                </a:solidFill>
              </a:rPr>
              <a:t>count = 1</a:t>
            </a:r>
          </a:p>
        </p:txBody>
      </p:sp>
      <p:sp>
        <p:nvSpPr>
          <p:cNvPr id="6" name="矩形 5"/>
          <p:cNvSpPr/>
          <p:nvPr/>
        </p:nvSpPr>
        <p:spPr>
          <a:xfrm>
            <a:off x="8700206" y="5508734"/>
            <a:ext cx="2978193" cy="369332"/>
          </a:xfrm>
          <a:prstGeom prst="rect">
            <a:avLst/>
          </a:prstGeom>
          <a:solidFill>
            <a:schemeClr val="bg1">
              <a:lumMod val="95000"/>
            </a:schemeClr>
          </a:solidFill>
        </p:spPr>
        <p:txBody>
          <a:bodyPr wrap="square">
            <a:spAutoFit/>
          </a:bodyPr>
          <a:lstStyle/>
          <a:p>
            <a:pPr algn="ctr"/>
            <a:r>
              <a:rPr lang="en-US" altLang="zh-CN" dirty="0">
                <a:solidFill>
                  <a:srgbClr val="00B0F0"/>
                </a:solidFill>
              </a:rPr>
              <a:t>count = 0</a:t>
            </a:r>
          </a:p>
        </p:txBody>
      </p:sp>
      <p:sp>
        <p:nvSpPr>
          <p:cNvPr id="16" name="矩形 15"/>
          <p:cNvSpPr/>
          <p:nvPr/>
        </p:nvSpPr>
        <p:spPr>
          <a:xfrm>
            <a:off x="8690261" y="3861842"/>
            <a:ext cx="2988139" cy="369332"/>
          </a:xfrm>
          <a:prstGeom prst="rect">
            <a:avLst/>
          </a:prstGeom>
          <a:solidFill>
            <a:schemeClr val="bg1">
              <a:lumMod val="95000"/>
            </a:schemeClr>
          </a:solidFill>
        </p:spPr>
        <p:txBody>
          <a:bodyPr wrap="square">
            <a:spAutoFit/>
          </a:bodyPr>
          <a:lstStyle/>
          <a:p>
            <a:pPr algn="ctr"/>
            <a:r>
              <a:rPr lang="zh-CN" altLang="en-US" dirty="0">
                <a:latin typeface="+mn-ea"/>
                <a:ea typeface="+mn-ea"/>
              </a:rPr>
              <a:t>统计值大于</a:t>
            </a:r>
            <a:r>
              <a:rPr lang="en-US" altLang="zh-CN" dirty="0">
                <a:latin typeface="+mn-ea"/>
                <a:ea typeface="+mn-ea"/>
              </a:rPr>
              <a:t>3</a:t>
            </a:r>
            <a:r>
              <a:rPr lang="zh-CN" altLang="en-US" dirty="0">
                <a:latin typeface="+mn-ea"/>
                <a:ea typeface="+mn-ea"/>
              </a:rPr>
              <a:t>的元素个数</a:t>
            </a:r>
            <a:endParaRPr lang="en-US" altLang="zh-CN" dirty="0">
              <a:solidFill>
                <a:srgbClr val="0000FF"/>
              </a:solidFill>
              <a:latin typeface="+mn-ea"/>
              <a:ea typeface="+mn-ea"/>
            </a:endParaRPr>
          </a:p>
        </p:txBody>
      </p:sp>
      <p:sp>
        <p:nvSpPr>
          <p:cNvPr id="17" name="矩形 16"/>
          <p:cNvSpPr/>
          <p:nvPr/>
        </p:nvSpPr>
        <p:spPr>
          <a:xfrm>
            <a:off x="8690260" y="5096571"/>
            <a:ext cx="2988139" cy="369332"/>
          </a:xfrm>
          <a:prstGeom prst="rect">
            <a:avLst/>
          </a:prstGeom>
          <a:solidFill>
            <a:schemeClr val="bg1">
              <a:lumMod val="95000"/>
            </a:schemeClr>
          </a:solidFill>
        </p:spPr>
        <p:txBody>
          <a:bodyPr wrap="square">
            <a:spAutoFit/>
          </a:bodyPr>
          <a:lstStyle/>
          <a:p>
            <a:pPr algn="ctr"/>
            <a:r>
              <a:rPr lang="zh-CN" altLang="en-US" dirty="0">
                <a:latin typeface="+mn-ea"/>
                <a:ea typeface="+mn-ea"/>
              </a:rPr>
              <a:t>统计值大于</a:t>
            </a:r>
            <a:r>
              <a:rPr lang="en-US" altLang="zh-CN" dirty="0">
                <a:latin typeface="+mn-ea"/>
                <a:ea typeface="+mn-ea"/>
              </a:rPr>
              <a:t>5</a:t>
            </a:r>
            <a:r>
              <a:rPr lang="zh-CN" altLang="en-US" dirty="0">
                <a:latin typeface="+mn-ea"/>
                <a:ea typeface="+mn-ea"/>
              </a:rPr>
              <a:t>的元素个数</a:t>
            </a:r>
            <a:endParaRPr lang="en-US" altLang="zh-CN" dirty="0">
              <a:solidFill>
                <a:srgbClr val="0000FF"/>
              </a:solidFill>
              <a:latin typeface="+mn-ea"/>
              <a:ea typeface="+mn-ea"/>
            </a:endParaRPr>
          </a:p>
        </p:txBody>
      </p:sp>
      <p:sp>
        <p:nvSpPr>
          <p:cNvPr id="7" name="圆角矩形 6"/>
          <p:cNvSpPr/>
          <p:nvPr/>
        </p:nvSpPr>
        <p:spPr bwMode="auto">
          <a:xfrm>
            <a:off x="985019" y="3888000"/>
            <a:ext cx="7272808" cy="720080"/>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9" name="直接箭头连接符 8"/>
          <p:cNvCxnSpPr>
            <a:stCxn id="7" idx="3"/>
          </p:cNvCxnSpPr>
          <p:nvPr/>
        </p:nvCxnSpPr>
        <p:spPr bwMode="auto">
          <a:xfrm>
            <a:off x="8257827" y="4248040"/>
            <a:ext cx="432433" cy="9824"/>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圆角矩形 19"/>
          <p:cNvSpPr/>
          <p:nvPr/>
        </p:nvSpPr>
        <p:spPr bwMode="auto">
          <a:xfrm>
            <a:off x="984634" y="5157986"/>
            <a:ext cx="7272808" cy="720080"/>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21" name="直接箭头连接符 20"/>
          <p:cNvCxnSpPr>
            <a:stCxn id="20" idx="3"/>
          </p:cNvCxnSpPr>
          <p:nvPr/>
        </p:nvCxnSpPr>
        <p:spPr bwMode="auto">
          <a:xfrm flipV="1">
            <a:off x="8257442" y="5508734"/>
            <a:ext cx="432818" cy="9292"/>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96101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6" grpId="0" animBg="1"/>
      <p:bldP spid="16" grpId="0" animBg="1"/>
      <p:bldP spid="17" grpId="0" animBg="1"/>
      <p:bldP spid="7"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 Algorithm——</a:t>
            </a:r>
            <a:r>
              <a:rPr lang="zh-CN" altLang="en-US" sz="4000" dirty="0">
                <a:solidFill>
                  <a:srgbClr val="FF0000"/>
                </a:solidFill>
                <a:latin typeface="微软雅黑" panose="020B0503020204020204" pitchFamily="34" charset="-122"/>
                <a:ea typeface="微软雅黑" panose="020B0503020204020204" pitchFamily="34" charset="-122"/>
              </a:rPr>
              <a:t>非更易型</a:t>
            </a:r>
            <a:endParaRPr lang="zh-CN" altLang="en-US" dirty="0">
              <a:solidFill>
                <a:srgbClr val="FF0000"/>
              </a:solidFill>
            </a:endParaRPr>
          </a:p>
        </p:txBody>
      </p:sp>
      <p:sp>
        <p:nvSpPr>
          <p:cNvPr id="3" name="内容占位符 2"/>
          <p:cNvSpPr>
            <a:spLocks noGrp="1"/>
          </p:cNvSpPr>
          <p:nvPr>
            <p:ph idx="1"/>
          </p:nvPr>
        </p:nvSpPr>
        <p:spPr>
          <a:xfrm>
            <a:off x="590400" y="837506"/>
            <a:ext cx="11088000" cy="606894"/>
          </a:xfrm>
        </p:spPr>
        <p:txBody>
          <a:bodyPr>
            <a:noAutofit/>
          </a:bodyPr>
          <a:lstStyle/>
          <a:p>
            <a:pPr>
              <a:buFont typeface="Wingdings" panose="05000000000000000000" pitchFamily="2" charset="2"/>
              <a:buChar char="n"/>
            </a:pPr>
            <a:r>
              <a:rPr lang="en-US" altLang="zh-CN" dirty="0"/>
              <a:t>find</a:t>
            </a:r>
            <a:r>
              <a:rPr lang="zh-CN" altLang="en-US" dirty="0"/>
              <a:t>：</a:t>
            </a:r>
            <a:r>
              <a:rPr lang="zh-CN" altLang="en-US" b="0" dirty="0"/>
              <a:t>返回范围中满足特定值的元素个数</a:t>
            </a:r>
            <a:endParaRPr lang="en-US" altLang="zh-CN"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51</a:t>
            </a:fld>
            <a:endParaRPr lang="en-GB" altLang="zh-CN">
              <a:solidFill>
                <a:srgbClr val="000000"/>
              </a:solidFill>
            </a:endParaRPr>
          </a:p>
        </p:txBody>
      </p:sp>
      <p:sp>
        <p:nvSpPr>
          <p:cNvPr id="5" name="Rectangle 2"/>
          <p:cNvSpPr>
            <a:spLocks noChangeArrowheads="1"/>
          </p:cNvSpPr>
          <p:nvPr/>
        </p:nvSpPr>
        <p:spPr bwMode="auto">
          <a:xfrm>
            <a:off x="552971" y="3141762"/>
            <a:ext cx="5200848" cy="1815882"/>
          </a:xfrm>
          <a:prstGeom prst="rect">
            <a:avLst/>
          </a:prstGeom>
          <a:solidFill>
            <a:schemeClr val="bg1">
              <a:lumMod val="95000"/>
            </a:schemeClr>
          </a:solidFill>
        </p:spPr>
        <p:txBody>
          <a:bodyPr wrap="square">
            <a:spAutoFit/>
          </a:bodyPr>
          <a:lstStyle/>
          <a:p>
            <a:r>
              <a:rPr lang="en-US" altLang="zh-CN" sz="1600" dirty="0">
                <a:cs typeface="Calibri" panose="020F0502020204030204" pitchFamily="34" charset="0"/>
              </a:rPr>
              <a:t>std::vector</a:t>
            </a:r>
            <a:r>
              <a:rPr lang="zh-CN" altLang="zh-CN" sz="1600" dirty="0">
                <a:cs typeface="Calibri" panose="020F0502020204030204" pitchFamily="34" charset="0"/>
              </a:rPr>
              <a:t>&lt;</a:t>
            </a:r>
            <a:r>
              <a:rPr lang="zh-CN" altLang="zh-CN" sz="1600" i="1" dirty="0">
                <a:solidFill>
                  <a:srgbClr val="FF0000"/>
                </a:solidFill>
                <a:cs typeface="Calibri" panose="020F0502020204030204" pitchFamily="34" charset="0"/>
              </a:rPr>
              <a:t>int</a:t>
            </a:r>
            <a:r>
              <a:rPr lang="zh-CN" altLang="zh-CN" sz="1600" dirty="0">
                <a:cs typeface="Calibri" panose="020F0502020204030204" pitchFamily="34" charset="0"/>
              </a:rPr>
              <a:t>&gt; nums{</a:t>
            </a:r>
            <a:r>
              <a:rPr lang="en-US" altLang="zh-CN" sz="1600" dirty="0">
                <a:cs typeface="Calibri" panose="020F0502020204030204" pitchFamily="34" charset="0"/>
              </a:rPr>
              <a:t>1</a:t>
            </a:r>
            <a:r>
              <a:rPr lang="zh-CN" altLang="zh-CN" sz="1600" dirty="0">
                <a:cs typeface="Calibri" panose="020F0502020204030204" pitchFamily="34" charset="0"/>
              </a:rPr>
              <a:t>, </a:t>
            </a:r>
            <a:r>
              <a:rPr lang="en-US" altLang="zh-CN" sz="1600" dirty="0">
                <a:cs typeface="Calibri" panose="020F0502020204030204" pitchFamily="34" charset="0"/>
              </a:rPr>
              <a:t>2</a:t>
            </a:r>
            <a:r>
              <a:rPr lang="zh-CN" altLang="zh-CN" sz="1600" dirty="0">
                <a:cs typeface="Calibri" panose="020F0502020204030204" pitchFamily="34" charset="0"/>
              </a:rPr>
              <a:t>, </a:t>
            </a:r>
            <a:r>
              <a:rPr lang="en-US" altLang="zh-CN" sz="1600" dirty="0">
                <a:cs typeface="Calibri" panose="020F0502020204030204" pitchFamily="34" charset="0"/>
              </a:rPr>
              <a:t>3, 2, 5</a:t>
            </a:r>
            <a:r>
              <a:rPr lang="zh-CN" altLang="zh-CN" sz="1600" dirty="0">
                <a:cs typeface="Calibri" panose="020F0502020204030204" pitchFamily="34" charset="0"/>
              </a:rPr>
              <a:t>};</a:t>
            </a:r>
            <a:endParaRPr lang="en-US" altLang="zh-CN" sz="1600" dirty="0">
              <a:cs typeface="Calibri" panose="020F0502020204030204" pitchFamily="34" charset="0"/>
            </a:endParaRPr>
          </a:p>
          <a:p>
            <a:r>
              <a:rPr lang="en-US" altLang="zh-CN" sz="1600" dirty="0"/>
              <a:t>auto </a:t>
            </a:r>
            <a:r>
              <a:rPr lang="en-US" altLang="zh-CN" sz="1600" dirty="0" err="1"/>
              <a:t>find_result</a:t>
            </a:r>
            <a:r>
              <a:rPr lang="en-US" altLang="zh-CN" sz="1600" dirty="0"/>
              <a:t> = std::find(</a:t>
            </a:r>
            <a:r>
              <a:rPr lang="en-US" altLang="zh-CN" sz="1600" dirty="0" err="1"/>
              <a:t>data.begin</a:t>
            </a:r>
            <a:r>
              <a:rPr lang="en-US" altLang="zh-CN" sz="1600" dirty="0"/>
              <a:t>(), data.end(), 2);</a:t>
            </a:r>
          </a:p>
          <a:p>
            <a:r>
              <a:rPr lang="en-US" altLang="zh-CN" sz="1600" dirty="0"/>
              <a:t>if (</a:t>
            </a:r>
            <a:r>
              <a:rPr lang="en-US" altLang="zh-CN" sz="1600" dirty="0" err="1"/>
              <a:t>find_result</a:t>
            </a:r>
            <a:r>
              <a:rPr lang="en-US" altLang="zh-CN" sz="1600" dirty="0"/>
              <a:t> != data.end()) {</a:t>
            </a:r>
          </a:p>
          <a:p>
            <a:r>
              <a:rPr lang="en-US" altLang="zh-CN" sz="1600" dirty="0"/>
              <a:t>    std::cout &lt;&lt; "found, value = " &lt;&lt; *</a:t>
            </a:r>
            <a:r>
              <a:rPr lang="en-US" altLang="zh-CN" sz="1600" dirty="0" err="1"/>
              <a:t>find_result</a:t>
            </a:r>
            <a:r>
              <a:rPr lang="en-US" altLang="zh-CN" sz="1600" dirty="0"/>
              <a:t> &lt;&lt; std::endl;</a:t>
            </a:r>
          </a:p>
          <a:p>
            <a:r>
              <a:rPr lang="en-US" altLang="zh-CN" sz="1600" dirty="0"/>
              <a:t>} else {</a:t>
            </a:r>
          </a:p>
          <a:p>
            <a:r>
              <a:rPr lang="en-US" altLang="zh-CN" sz="1600" dirty="0"/>
              <a:t>    std::cout &lt;&lt; "not found!" &lt;&lt; std::endl;</a:t>
            </a:r>
          </a:p>
          <a:p>
            <a:r>
              <a:rPr lang="en-US" altLang="zh-CN" sz="1600" dirty="0"/>
              <a:t>}</a:t>
            </a:r>
            <a:endParaRPr lang="en-US" altLang="zh-CN" sz="1600" dirty="0">
              <a:cs typeface="Calibri" panose="020F0502020204030204" pitchFamily="34" charset="0"/>
            </a:endParaRPr>
          </a:p>
        </p:txBody>
      </p:sp>
      <p:sp>
        <p:nvSpPr>
          <p:cNvPr id="12" name="矩形 11"/>
          <p:cNvSpPr/>
          <p:nvPr/>
        </p:nvSpPr>
        <p:spPr>
          <a:xfrm>
            <a:off x="985019" y="1413570"/>
            <a:ext cx="9217024" cy="1785104"/>
          </a:xfrm>
          <a:prstGeom prst="rect">
            <a:avLst/>
          </a:prstGeom>
        </p:spPr>
        <p:txBody>
          <a:bodyPr wrap="square">
            <a:spAutoFit/>
          </a:bodyPr>
          <a:lstStyle/>
          <a:p>
            <a:r>
              <a:rPr lang="en-US" altLang="zh-CN" sz="2000" dirty="0">
                <a:solidFill>
                  <a:srgbClr val="00B0F0"/>
                </a:solidFill>
                <a:latin typeface="+mn-ea"/>
                <a:ea typeface="+mn-ea"/>
              </a:rPr>
              <a:t>find(InputIt first, InputIt last, </a:t>
            </a:r>
            <a:r>
              <a:rPr lang="en-US" altLang="zh-CN" sz="2000" dirty="0" err="1">
                <a:solidFill>
                  <a:srgbClr val="00B0F0"/>
                </a:solidFill>
                <a:latin typeface="+mn-ea"/>
                <a:ea typeface="+mn-ea"/>
              </a:rPr>
              <a:t>const</a:t>
            </a:r>
            <a:r>
              <a:rPr lang="en-US" altLang="zh-CN" sz="2000" dirty="0">
                <a:solidFill>
                  <a:srgbClr val="00B0F0"/>
                </a:solidFill>
                <a:latin typeface="+mn-ea"/>
                <a:ea typeface="+mn-ea"/>
              </a:rPr>
              <a:t> T &amp;value)</a:t>
            </a:r>
          </a:p>
          <a:p>
            <a:pPr>
              <a:lnSpc>
                <a:spcPct val="150000"/>
              </a:lnSpc>
            </a:pPr>
            <a:r>
              <a:rPr lang="en-US" altLang="zh-CN" sz="2000" dirty="0">
                <a:latin typeface="+mn-ea"/>
                <a:ea typeface="+mn-ea"/>
              </a:rPr>
              <a:t>first, last</a:t>
            </a:r>
            <a:r>
              <a:rPr lang="zh-CN" altLang="en-US" sz="2000" dirty="0">
                <a:latin typeface="+mn-ea"/>
                <a:ea typeface="+mn-ea"/>
              </a:rPr>
              <a:t>：要应用函数的元素范围</a:t>
            </a:r>
            <a:endParaRPr lang="en-US" altLang="zh-CN" sz="2000" dirty="0">
              <a:latin typeface="+mn-ea"/>
              <a:ea typeface="+mn-ea"/>
            </a:endParaRPr>
          </a:p>
          <a:p>
            <a:pPr>
              <a:lnSpc>
                <a:spcPct val="150000"/>
              </a:lnSpc>
            </a:pPr>
            <a:r>
              <a:rPr lang="en-US" altLang="zh-CN" sz="2000" dirty="0">
                <a:latin typeface="+mn-ea"/>
                <a:ea typeface="+mn-ea"/>
              </a:rPr>
              <a:t>value</a:t>
            </a:r>
            <a:r>
              <a:rPr lang="zh-CN" altLang="en-US" sz="2000" dirty="0">
                <a:latin typeface="+mn-ea"/>
                <a:ea typeface="+mn-ea"/>
              </a:rPr>
              <a:t>：特定元素值</a:t>
            </a:r>
            <a:endParaRPr lang="en-US" altLang="zh-CN" sz="2000" dirty="0">
              <a:latin typeface="+mn-ea"/>
              <a:ea typeface="+mn-ea"/>
            </a:endParaRPr>
          </a:p>
          <a:p>
            <a:pPr>
              <a:lnSpc>
                <a:spcPct val="150000"/>
              </a:lnSpc>
            </a:pPr>
            <a:r>
              <a:rPr lang="zh-CN" altLang="en-US" sz="2000" dirty="0">
                <a:latin typeface="+mn-ea"/>
                <a:ea typeface="+mn-ea"/>
              </a:rPr>
              <a:t>返回：指向首个满足条件的迭代器，或若找不到这种元素则为</a:t>
            </a:r>
            <a:r>
              <a:rPr lang="en-US" altLang="zh-CN" sz="2000" dirty="0">
                <a:latin typeface="+mn-ea"/>
                <a:ea typeface="+mn-ea"/>
              </a:rPr>
              <a:t>last</a:t>
            </a:r>
            <a:endParaRPr lang="zh-CN" altLang="en-US" sz="2000" dirty="0">
              <a:latin typeface="+mn-ea"/>
              <a:ea typeface="+mn-ea"/>
            </a:endParaRPr>
          </a:p>
        </p:txBody>
      </p:sp>
      <p:sp>
        <p:nvSpPr>
          <p:cNvPr id="7" name="矩形 6"/>
          <p:cNvSpPr/>
          <p:nvPr/>
        </p:nvSpPr>
        <p:spPr>
          <a:xfrm>
            <a:off x="4058631" y="4537927"/>
            <a:ext cx="1515864" cy="338554"/>
          </a:xfrm>
          <a:prstGeom prst="rect">
            <a:avLst/>
          </a:prstGeom>
          <a:solidFill>
            <a:schemeClr val="bg1">
              <a:lumMod val="95000"/>
            </a:schemeClr>
          </a:solidFill>
        </p:spPr>
        <p:txBody>
          <a:bodyPr wrap="none">
            <a:spAutoFit/>
          </a:bodyPr>
          <a:lstStyle/>
          <a:p>
            <a:r>
              <a:rPr lang="en-US" altLang="zh-CN" sz="1600" dirty="0">
                <a:solidFill>
                  <a:srgbClr val="00B0F0"/>
                </a:solidFill>
              </a:rPr>
              <a:t>found, value = 2</a:t>
            </a:r>
            <a:endParaRPr lang="zh-CN" altLang="en-US" sz="1600" dirty="0"/>
          </a:p>
        </p:txBody>
      </p:sp>
      <p:sp>
        <p:nvSpPr>
          <p:cNvPr id="8" name="矩形 7"/>
          <p:cNvSpPr/>
          <p:nvPr/>
        </p:nvSpPr>
        <p:spPr>
          <a:xfrm>
            <a:off x="552971" y="5229994"/>
            <a:ext cx="5200848" cy="977191"/>
          </a:xfrm>
          <a:prstGeom prst="rect">
            <a:avLst/>
          </a:prstGeom>
          <a:solidFill>
            <a:schemeClr val="bg1">
              <a:lumMod val="95000"/>
            </a:schemeClr>
          </a:solidFill>
        </p:spPr>
        <p:txBody>
          <a:bodyPr wrap="square">
            <a:spAutoFit/>
          </a:bodyPr>
          <a:lstStyle/>
          <a:p>
            <a:pPr>
              <a:lnSpc>
                <a:spcPts val="2300"/>
              </a:lnSpc>
            </a:pPr>
            <a:r>
              <a:rPr lang="zh-CN" altLang="en-US" sz="1600" dirty="0">
                <a:cs typeface="Calibri" panose="020F0502020204030204" pitchFamily="34" charset="0"/>
              </a:rPr>
              <a:t>if (find_result == (data.begin() + 1)) {</a:t>
            </a:r>
          </a:p>
          <a:p>
            <a:pPr>
              <a:lnSpc>
                <a:spcPts val="2300"/>
              </a:lnSpc>
            </a:pPr>
            <a:r>
              <a:rPr lang="zh-CN" altLang="en-US" sz="1600" dirty="0">
                <a:cs typeface="Calibri" panose="020F0502020204030204" pitchFamily="34" charset="0"/>
              </a:rPr>
              <a:t>    std::cout &lt;&lt; "found at first matched" &lt;&lt; std::endl;</a:t>
            </a:r>
          </a:p>
          <a:p>
            <a:pPr>
              <a:lnSpc>
                <a:spcPts val="2300"/>
              </a:lnSpc>
            </a:pPr>
            <a:r>
              <a:rPr lang="zh-CN" altLang="en-US" sz="1600" dirty="0">
                <a:cs typeface="Calibri" panose="020F0502020204030204" pitchFamily="34" charset="0"/>
              </a:rPr>
              <a:t>}</a:t>
            </a:r>
          </a:p>
        </p:txBody>
      </p:sp>
      <p:sp>
        <p:nvSpPr>
          <p:cNvPr id="11" name="矩形 10"/>
          <p:cNvSpPr/>
          <p:nvPr/>
        </p:nvSpPr>
        <p:spPr>
          <a:xfrm>
            <a:off x="3542016" y="5827544"/>
            <a:ext cx="2032479" cy="338554"/>
          </a:xfrm>
          <a:prstGeom prst="rect">
            <a:avLst/>
          </a:prstGeom>
          <a:solidFill>
            <a:schemeClr val="bg1">
              <a:lumMod val="95000"/>
            </a:schemeClr>
          </a:solidFill>
        </p:spPr>
        <p:txBody>
          <a:bodyPr wrap="none">
            <a:spAutoFit/>
          </a:bodyPr>
          <a:lstStyle/>
          <a:p>
            <a:r>
              <a:rPr lang="en-US" altLang="zh-CN" sz="1600" dirty="0">
                <a:solidFill>
                  <a:srgbClr val="00B0F0"/>
                </a:solidFill>
              </a:rPr>
              <a:t>found at first matched</a:t>
            </a:r>
            <a:endParaRPr lang="zh-CN" altLang="en-US" sz="1600" dirty="0"/>
          </a:p>
        </p:txBody>
      </p:sp>
      <p:sp>
        <p:nvSpPr>
          <p:cNvPr id="9" name="矩形 8"/>
          <p:cNvSpPr/>
          <p:nvPr/>
        </p:nvSpPr>
        <p:spPr>
          <a:xfrm>
            <a:off x="6025579" y="3122216"/>
            <a:ext cx="5544616" cy="2554545"/>
          </a:xfrm>
          <a:prstGeom prst="rect">
            <a:avLst/>
          </a:prstGeom>
          <a:solidFill>
            <a:schemeClr val="bg1">
              <a:lumMod val="95000"/>
            </a:schemeClr>
          </a:solidFill>
        </p:spPr>
        <p:txBody>
          <a:bodyPr wrap="square">
            <a:spAutoFit/>
          </a:bodyPr>
          <a:lstStyle/>
          <a:p>
            <a:r>
              <a:rPr lang="zh-CN" altLang="en-US" sz="1600" dirty="0">
                <a:cs typeface="Calibri" panose="020F0502020204030204" pitchFamily="34" charset="0"/>
              </a:rPr>
              <a:t>find_result = std::find(data.begin(), data.end(), 6);</a:t>
            </a:r>
          </a:p>
          <a:p>
            <a:r>
              <a:rPr lang="zh-CN" altLang="en-US" sz="1600" dirty="0">
                <a:cs typeface="Calibri" panose="020F0502020204030204" pitchFamily="34" charset="0"/>
              </a:rPr>
              <a:t>    if (find_result != data.end()) {</a:t>
            </a:r>
          </a:p>
          <a:p>
            <a:r>
              <a:rPr lang="zh-CN" altLang="en-US" sz="1600" dirty="0">
                <a:cs typeface="Calibri" panose="020F0502020204030204" pitchFamily="34" charset="0"/>
              </a:rPr>
              <a:t>        std::cout &lt;&lt; "found</a:t>
            </a:r>
            <a:r>
              <a:rPr lang="en-US" altLang="zh-CN" sz="1600" dirty="0">
                <a:cs typeface="Calibri" panose="020F0502020204030204" pitchFamily="34" charset="0"/>
              </a:rPr>
              <a:t>” &lt;&lt; std::endl;</a:t>
            </a:r>
          </a:p>
          <a:p>
            <a:r>
              <a:rPr lang="zh-CN" altLang="en-US" sz="1600" dirty="0">
                <a:cs typeface="Calibri" panose="020F0502020204030204" pitchFamily="34" charset="0"/>
              </a:rPr>
              <a:t>} else {</a:t>
            </a:r>
          </a:p>
          <a:p>
            <a:r>
              <a:rPr lang="zh-CN" altLang="en-US" sz="1600" dirty="0">
                <a:cs typeface="Calibri" panose="020F0502020204030204" pitchFamily="34" charset="0"/>
              </a:rPr>
              <a:t>    std::cout &lt;&lt; "not found!" &lt;&lt; std::endl;</a:t>
            </a:r>
          </a:p>
          <a:p>
            <a:r>
              <a:rPr lang="zh-CN" altLang="en-US" sz="1600" dirty="0">
                <a:cs typeface="Calibri" panose="020F0502020204030204" pitchFamily="34" charset="0"/>
              </a:rPr>
              <a:t>}</a:t>
            </a:r>
            <a:endParaRPr lang="en-US" altLang="zh-CN" sz="1600" dirty="0">
              <a:cs typeface="Calibri" panose="020F0502020204030204" pitchFamily="34" charset="0"/>
            </a:endParaRPr>
          </a:p>
          <a:p>
            <a:endParaRPr lang="zh-CN" altLang="en-US" sz="1600" dirty="0">
              <a:cs typeface="Calibri" panose="020F0502020204030204" pitchFamily="34" charset="0"/>
            </a:endParaRPr>
          </a:p>
          <a:p>
            <a:r>
              <a:rPr lang="zh-CN" altLang="en-US" sz="1600" dirty="0">
                <a:cs typeface="Calibri" panose="020F0502020204030204" pitchFamily="34" charset="0"/>
              </a:rPr>
              <a:t>if (find_result == data.end()) {</a:t>
            </a:r>
          </a:p>
          <a:p>
            <a:r>
              <a:rPr lang="zh-CN" altLang="en-US" sz="1600" dirty="0">
                <a:cs typeface="Calibri" panose="020F0502020204030204" pitchFamily="34" charset="0"/>
              </a:rPr>
              <a:t>    std::cout &lt;&lt; "not found, find_result is equal end" &lt;&lt; std::endl;</a:t>
            </a:r>
          </a:p>
          <a:p>
            <a:r>
              <a:rPr lang="zh-CN" altLang="en-US" sz="1600" dirty="0">
                <a:cs typeface="Calibri" panose="020F0502020204030204" pitchFamily="34" charset="0"/>
              </a:rPr>
              <a:t>}</a:t>
            </a:r>
          </a:p>
        </p:txBody>
      </p:sp>
      <p:sp>
        <p:nvSpPr>
          <p:cNvPr id="14" name="矩形 13"/>
          <p:cNvSpPr/>
          <p:nvPr/>
        </p:nvSpPr>
        <p:spPr>
          <a:xfrm>
            <a:off x="7217734" y="5725339"/>
            <a:ext cx="3050259" cy="584775"/>
          </a:xfrm>
          <a:prstGeom prst="rect">
            <a:avLst/>
          </a:prstGeom>
          <a:solidFill>
            <a:schemeClr val="bg1">
              <a:lumMod val="95000"/>
            </a:schemeClr>
          </a:solidFill>
        </p:spPr>
        <p:txBody>
          <a:bodyPr wrap="none">
            <a:spAutoFit/>
          </a:bodyPr>
          <a:lstStyle/>
          <a:p>
            <a:r>
              <a:rPr lang="en-US" altLang="zh-CN" sz="1600" dirty="0">
                <a:solidFill>
                  <a:srgbClr val="00B0F0"/>
                </a:solidFill>
              </a:rPr>
              <a:t>not found!</a:t>
            </a:r>
          </a:p>
          <a:p>
            <a:r>
              <a:rPr lang="en-US" altLang="zh-CN" sz="1600" dirty="0">
                <a:solidFill>
                  <a:srgbClr val="00B0F0"/>
                </a:solidFill>
              </a:rPr>
              <a:t>not found, </a:t>
            </a:r>
            <a:r>
              <a:rPr lang="en-US" altLang="zh-CN" sz="1600" dirty="0" err="1">
                <a:solidFill>
                  <a:srgbClr val="00B0F0"/>
                </a:solidFill>
              </a:rPr>
              <a:t>find_result</a:t>
            </a:r>
            <a:r>
              <a:rPr lang="en-US" altLang="zh-CN" sz="1600" dirty="0">
                <a:solidFill>
                  <a:srgbClr val="00B0F0"/>
                </a:solidFill>
              </a:rPr>
              <a:t> is equal end</a:t>
            </a:r>
            <a:endParaRPr lang="zh-CN" altLang="en-US" sz="1600" dirty="0"/>
          </a:p>
        </p:txBody>
      </p:sp>
    </p:spTree>
    <p:extLst>
      <p:ext uri="{BB962C8B-B14F-4D97-AF65-F5344CB8AC3E}">
        <p14:creationId xmlns:p14="http://schemas.microsoft.com/office/powerpoint/2010/main" val="13607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9"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 Algorithm——</a:t>
            </a:r>
            <a:r>
              <a:rPr lang="zh-CN" altLang="en-US" sz="4000" dirty="0">
                <a:solidFill>
                  <a:srgbClr val="FF0000"/>
                </a:solidFill>
                <a:latin typeface="微软雅黑" panose="020B0503020204020204" pitchFamily="34" charset="-122"/>
                <a:ea typeface="微软雅黑" panose="020B0503020204020204" pitchFamily="34" charset="-122"/>
              </a:rPr>
              <a:t>非更易型</a:t>
            </a:r>
            <a:endParaRPr lang="zh-CN" altLang="en-US" dirty="0">
              <a:solidFill>
                <a:srgbClr val="FF0000"/>
              </a:solidFill>
            </a:endParaRPr>
          </a:p>
        </p:txBody>
      </p:sp>
      <p:sp>
        <p:nvSpPr>
          <p:cNvPr id="3" name="内容占位符 2"/>
          <p:cNvSpPr>
            <a:spLocks noGrp="1"/>
          </p:cNvSpPr>
          <p:nvPr>
            <p:ph idx="1"/>
          </p:nvPr>
        </p:nvSpPr>
        <p:spPr>
          <a:xfrm>
            <a:off x="590400" y="837506"/>
            <a:ext cx="11088000" cy="606894"/>
          </a:xfrm>
        </p:spPr>
        <p:txBody>
          <a:bodyPr>
            <a:noAutofit/>
          </a:bodyPr>
          <a:lstStyle/>
          <a:p>
            <a:pPr>
              <a:buFont typeface="Wingdings" panose="05000000000000000000" pitchFamily="2" charset="2"/>
              <a:buChar char="n"/>
            </a:pPr>
            <a:r>
              <a:rPr lang="en-US" altLang="zh-CN" dirty="0" err="1"/>
              <a:t>find_if</a:t>
            </a:r>
            <a:r>
              <a:rPr lang="zh-CN" altLang="en-US" dirty="0"/>
              <a:t>：</a:t>
            </a:r>
            <a:r>
              <a:rPr lang="zh-CN" altLang="en-US" b="0" dirty="0"/>
              <a:t>返回范围中满足特定条件的元素个数</a:t>
            </a:r>
            <a:endParaRPr lang="en-US" altLang="zh-CN"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52</a:t>
            </a:fld>
            <a:endParaRPr lang="en-GB" altLang="zh-CN">
              <a:solidFill>
                <a:srgbClr val="000000"/>
              </a:solidFill>
            </a:endParaRPr>
          </a:p>
        </p:txBody>
      </p:sp>
      <p:sp>
        <p:nvSpPr>
          <p:cNvPr id="12" name="矩形 11"/>
          <p:cNvSpPr/>
          <p:nvPr/>
        </p:nvSpPr>
        <p:spPr>
          <a:xfrm>
            <a:off x="841003" y="1413570"/>
            <a:ext cx="11210156" cy="1785104"/>
          </a:xfrm>
          <a:prstGeom prst="rect">
            <a:avLst/>
          </a:prstGeom>
        </p:spPr>
        <p:txBody>
          <a:bodyPr wrap="square">
            <a:spAutoFit/>
          </a:bodyPr>
          <a:lstStyle/>
          <a:p>
            <a:r>
              <a:rPr lang="en-US" altLang="zh-CN" sz="2000" dirty="0" err="1">
                <a:solidFill>
                  <a:srgbClr val="00B0F0"/>
                </a:solidFill>
                <a:latin typeface="+mn-ea"/>
                <a:ea typeface="+mn-ea"/>
              </a:rPr>
              <a:t>find_if</a:t>
            </a:r>
            <a:r>
              <a:rPr lang="en-US" altLang="zh-CN" sz="2000" dirty="0">
                <a:solidFill>
                  <a:srgbClr val="00B0F0"/>
                </a:solidFill>
                <a:latin typeface="+mn-ea"/>
                <a:ea typeface="+mn-ea"/>
              </a:rPr>
              <a:t>(InputIt first, InputIt last, UnaryPredicate p)</a:t>
            </a:r>
          </a:p>
          <a:p>
            <a:pPr>
              <a:lnSpc>
                <a:spcPct val="150000"/>
              </a:lnSpc>
            </a:pPr>
            <a:r>
              <a:rPr lang="en-US" altLang="zh-CN" sz="2000" dirty="0">
                <a:latin typeface="+mn-ea"/>
                <a:ea typeface="+mn-ea"/>
              </a:rPr>
              <a:t>first, last</a:t>
            </a:r>
            <a:r>
              <a:rPr lang="zh-CN" altLang="en-US" sz="2000" dirty="0">
                <a:latin typeface="+mn-ea"/>
                <a:ea typeface="+mn-ea"/>
              </a:rPr>
              <a:t>：要应用函数的元素范围</a:t>
            </a:r>
            <a:endParaRPr lang="en-US" altLang="zh-CN" sz="2000" dirty="0">
              <a:latin typeface="+mn-ea"/>
              <a:ea typeface="+mn-ea"/>
            </a:endParaRPr>
          </a:p>
          <a:p>
            <a:pPr>
              <a:lnSpc>
                <a:spcPct val="150000"/>
              </a:lnSpc>
            </a:pPr>
            <a:r>
              <a:rPr lang="en-US" altLang="zh-CN" sz="2000" dirty="0">
                <a:latin typeface="+mn-ea"/>
                <a:ea typeface="+mn-ea"/>
              </a:rPr>
              <a:t>p</a:t>
            </a:r>
            <a:r>
              <a:rPr lang="zh-CN" altLang="en-US" sz="2000" dirty="0">
                <a:latin typeface="+mn-ea"/>
                <a:ea typeface="+mn-ea"/>
              </a:rPr>
              <a:t>：函数对象，要应用于解引用范围 </a:t>
            </a:r>
            <a:r>
              <a:rPr lang="en-US" altLang="zh-CN" sz="2000" dirty="0">
                <a:latin typeface="+mn-ea"/>
                <a:ea typeface="+mn-ea"/>
              </a:rPr>
              <a:t>[first, last) </a:t>
            </a:r>
            <a:r>
              <a:rPr lang="zh-CN" altLang="en-US" sz="2000" dirty="0">
                <a:latin typeface="+mn-ea"/>
                <a:ea typeface="+mn-ea"/>
              </a:rPr>
              <a:t>中每个迭代器结果的函数，返回</a:t>
            </a:r>
            <a:r>
              <a:rPr lang="en-US" altLang="zh-CN" sz="2000" dirty="0">
                <a:latin typeface="+mn-ea"/>
                <a:ea typeface="+mn-ea"/>
              </a:rPr>
              <a:t>true</a:t>
            </a:r>
            <a:r>
              <a:rPr lang="zh-CN" altLang="en-US" sz="2000" dirty="0">
                <a:latin typeface="+mn-ea"/>
                <a:ea typeface="+mn-ea"/>
              </a:rPr>
              <a:t>表示满足条件</a:t>
            </a:r>
            <a:endParaRPr lang="en-US" altLang="zh-CN" sz="2000" dirty="0">
              <a:latin typeface="+mn-ea"/>
              <a:ea typeface="+mn-ea"/>
            </a:endParaRPr>
          </a:p>
          <a:p>
            <a:pPr>
              <a:lnSpc>
                <a:spcPct val="150000"/>
              </a:lnSpc>
            </a:pPr>
            <a:r>
              <a:rPr lang="zh-CN" altLang="en-US" sz="2000" dirty="0">
                <a:latin typeface="+mn-ea"/>
                <a:ea typeface="+mn-ea"/>
              </a:rPr>
              <a:t>返回：指向首个满足条件的迭代器，或若找不到这种元素则为</a:t>
            </a:r>
            <a:r>
              <a:rPr lang="en-US" altLang="zh-CN" sz="2000" dirty="0">
                <a:latin typeface="+mn-ea"/>
                <a:ea typeface="+mn-ea"/>
              </a:rPr>
              <a:t>last</a:t>
            </a:r>
            <a:endParaRPr lang="zh-CN" altLang="en-US" sz="2000" dirty="0">
              <a:latin typeface="+mn-ea"/>
              <a:ea typeface="+mn-ea"/>
            </a:endParaRPr>
          </a:p>
        </p:txBody>
      </p:sp>
      <p:sp>
        <p:nvSpPr>
          <p:cNvPr id="14" name="Rectangle 2"/>
          <p:cNvSpPr>
            <a:spLocks noChangeArrowheads="1"/>
          </p:cNvSpPr>
          <p:nvPr/>
        </p:nvSpPr>
        <p:spPr bwMode="auto">
          <a:xfrm>
            <a:off x="985019" y="3285778"/>
            <a:ext cx="7704856" cy="2957861"/>
          </a:xfrm>
          <a:prstGeom prst="rect">
            <a:avLst/>
          </a:prstGeom>
          <a:solidFill>
            <a:schemeClr val="bg1">
              <a:lumMod val="95000"/>
            </a:schemeClr>
          </a:solidFill>
        </p:spPr>
        <p:txBody>
          <a:bodyPr wrap="square">
            <a:spAutoFit/>
          </a:bodyPr>
          <a:lstStyle/>
          <a:p>
            <a:pPr>
              <a:lnSpc>
                <a:spcPct val="150000"/>
              </a:lnSpc>
            </a:pPr>
            <a:r>
              <a:rPr lang="en-US" altLang="zh-CN" dirty="0"/>
              <a:t>std::vector&lt;</a:t>
            </a:r>
            <a:r>
              <a:rPr lang="en-US" altLang="zh-CN" dirty="0" err="1"/>
              <a:t>int</a:t>
            </a:r>
            <a:r>
              <a:rPr lang="en-US" altLang="zh-CN" dirty="0"/>
              <a:t>&gt; data{1, 2, 3, 2, 5};</a:t>
            </a:r>
          </a:p>
          <a:p>
            <a:pPr>
              <a:lnSpc>
                <a:spcPct val="150000"/>
              </a:lnSpc>
            </a:pPr>
            <a:r>
              <a:rPr lang="en-US" altLang="zh-CN" dirty="0"/>
              <a:t>auto </a:t>
            </a:r>
            <a:r>
              <a:rPr lang="en-US" altLang="zh-CN" dirty="0" err="1"/>
              <a:t>find_result</a:t>
            </a:r>
            <a:r>
              <a:rPr lang="en-US" altLang="zh-CN" dirty="0"/>
              <a:t> = std::</a:t>
            </a:r>
            <a:r>
              <a:rPr lang="en-US" altLang="zh-CN" dirty="0" err="1"/>
              <a:t>find_if</a:t>
            </a:r>
            <a:r>
              <a:rPr lang="en-US" altLang="zh-CN" dirty="0"/>
              <a:t>(</a:t>
            </a:r>
            <a:r>
              <a:rPr lang="en-US" altLang="zh-CN" dirty="0" err="1"/>
              <a:t>data.begin</a:t>
            </a:r>
            <a:r>
              <a:rPr lang="en-US" altLang="zh-CN" dirty="0"/>
              <a:t>(), data.end(), [](</a:t>
            </a:r>
            <a:r>
              <a:rPr lang="en-US" altLang="zh-CN" dirty="0" err="1"/>
              <a:t>int</a:t>
            </a:r>
            <a:r>
              <a:rPr lang="en-US" altLang="zh-CN" dirty="0"/>
              <a:t> v) {return (v == 2);})</a:t>
            </a:r>
          </a:p>
          <a:p>
            <a:pPr>
              <a:lnSpc>
                <a:spcPct val="150000"/>
              </a:lnSpc>
            </a:pPr>
            <a:r>
              <a:rPr lang="en-US" altLang="zh-CN" dirty="0"/>
              <a:t>if (</a:t>
            </a:r>
            <a:r>
              <a:rPr lang="en-US" altLang="zh-CN" dirty="0" err="1"/>
              <a:t>find_result</a:t>
            </a:r>
            <a:r>
              <a:rPr lang="en-US" altLang="zh-CN" dirty="0"/>
              <a:t> != data.end()) {</a:t>
            </a:r>
          </a:p>
          <a:p>
            <a:pPr>
              <a:lnSpc>
                <a:spcPct val="150000"/>
              </a:lnSpc>
            </a:pPr>
            <a:r>
              <a:rPr lang="en-US" altLang="zh-CN" dirty="0"/>
              <a:t>    std::cout &lt;&lt; "found, value = " &lt;&lt; *</a:t>
            </a:r>
            <a:r>
              <a:rPr lang="en-US" altLang="zh-CN" dirty="0" err="1"/>
              <a:t>find_result</a:t>
            </a:r>
            <a:r>
              <a:rPr lang="en-US" altLang="zh-CN" dirty="0"/>
              <a:t> &lt;&lt; std::endl;</a:t>
            </a:r>
          </a:p>
          <a:p>
            <a:pPr>
              <a:lnSpc>
                <a:spcPct val="150000"/>
              </a:lnSpc>
            </a:pPr>
            <a:r>
              <a:rPr lang="en-US" altLang="zh-CN" dirty="0"/>
              <a:t>} else {</a:t>
            </a:r>
          </a:p>
          <a:p>
            <a:pPr>
              <a:lnSpc>
                <a:spcPct val="150000"/>
              </a:lnSpc>
            </a:pPr>
            <a:r>
              <a:rPr lang="en-US" altLang="zh-CN" dirty="0"/>
              <a:t>    std::cout &lt;&lt; "not found!" &lt;&lt; std::endl;</a:t>
            </a:r>
          </a:p>
          <a:p>
            <a:pPr>
              <a:lnSpc>
                <a:spcPct val="150000"/>
              </a:lnSpc>
            </a:pPr>
            <a:r>
              <a:rPr lang="en-US" altLang="zh-CN" dirty="0"/>
              <a:t>}</a:t>
            </a:r>
          </a:p>
        </p:txBody>
      </p:sp>
      <p:sp>
        <p:nvSpPr>
          <p:cNvPr id="15" name="矩形 14"/>
          <p:cNvSpPr/>
          <p:nvPr/>
        </p:nvSpPr>
        <p:spPr>
          <a:xfrm>
            <a:off x="6446081" y="5446018"/>
            <a:ext cx="1728192" cy="369332"/>
          </a:xfrm>
          <a:prstGeom prst="rect">
            <a:avLst/>
          </a:prstGeom>
          <a:solidFill>
            <a:schemeClr val="bg1">
              <a:lumMod val="95000"/>
            </a:schemeClr>
          </a:solidFill>
        </p:spPr>
        <p:txBody>
          <a:bodyPr wrap="square">
            <a:spAutoFit/>
          </a:bodyPr>
          <a:lstStyle/>
          <a:p>
            <a:pPr algn="ctr"/>
            <a:r>
              <a:rPr lang="en-US" altLang="zh-CN" dirty="0">
                <a:solidFill>
                  <a:srgbClr val="00B0F0"/>
                </a:solidFill>
              </a:rPr>
              <a:t>found, value = 2</a:t>
            </a:r>
          </a:p>
        </p:txBody>
      </p:sp>
    </p:spTree>
    <p:extLst>
      <p:ext uri="{BB962C8B-B14F-4D97-AF65-F5344CB8AC3E}">
        <p14:creationId xmlns:p14="http://schemas.microsoft.com/office/powerpoint/2010/main" val="4177832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 Algorithm——</a:t>
            </a:r>
            <a:r>
              <a:rPr lang="zh-CN" altLang="en-US" sz="4000" dirty="0">
                <a:solidFill>
                  <a:srgbClr val="FF0000"/>
                </a:solidFill>
                <a:latin typeface="微软雅黑" panose="020B0503020204020204" pitchFamily="34" charset="-122"/>
                <a:ea typeface="微软雅黑" panose="020B0503020204020204" pitchFamily="34" charset="-122"/>
              </a:rPr>
              <a:t>非更易型</a:t>
            </a:r>
            <a:endParaRPr lang="zh-CN" altLang="en-US" dirty="0">
              <a:solidFill>
                <a:srgbClr val="FF0000"/>
              </a:solidFill>
            </a:endParaRPr>
          </a:p>
        </p:txBody>
      </p:sp>
      <p:sp>
        <p:nvSpPr>
          <p:cNvPr id="3" name="内容占位符 2"/>
          <p:cNvSpPr>
            <a:spLocks noGrp="1"/>
          </p:cNvSpPr>
          <p:nvPr>
            <p:ph idx="1"/>
          </p:nvPr>
        </p:nvSpPr>
        <p:spPr>
          <a:xfrm>
            <a:off x="590400" y="837506"/>
            <a:ext cx="11088000" cy="606894"/>
          </a:xfrm>
        </p:spPr>
        <p:txBody>
          <a:bodyPr>
            <a:noAutofit/>
          </a:bodyPr>
          <a:lstStyle/>
          <a:p>
            <a:pPr>
              <a:buFont typeface="Wingdings" panose="05000000000000000000" pitchFamily="2" charset="2"/>
              <a:buChar char="n"/>
            </a:pPr>
            <a:r>
              <a:rPr lang="en-US" altLang="zh-CN" dirty="0" err="1"/>
              <a:t>all_of</a:t>
            </a:r>
            <a:r>
              <a:rPr lang="zh-CN" altLang="en-US" dirty="0"/>
              <a:t>：</a:t>
            </a:r>
            <a:r>
              <a:rPr lang="zh-CN" altLang="en-US" b="0" dirty="0"/>
              <a:t>判断所有元素是否均满足特定条件</a:t>
            </a:r>
            <a:endParaRPr lang="en-US" altLang="zh-CN"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53</a:t>
            </a:fld>
            <a:endParaRPr lang="en-GB" altLang="zh-CN">
              <a:solidFill>
                <a:srgbClr val="000000"/>
              </a:solidFill>
            </a:endParaRPr>
          </a:p>
        </p:txBody>
      </p:sp>
      <p:sp>
        <p:nvSpPr>
          <p:cNvPr id="12" name="矩形 11"/>
          <p:cNvSpPr/>
          <p:nvPr/>
        </p:nvSpPr>
        <p:spPr>
          <a:xfrm>
            <a:off x="841003" y="1413570"/>
            <a:ext cx="11210156" cy="400110"/>
          </a:xfrm>
          <a:prstGeom prst="rect">
            <a:avLst/>
          </a:prstGeom>
        </p:spPr>
        <p:txBody>
          <a:bodyPr wrap="square">
            <a:spAutoFit/>
          </a:bodyPr>
          <a:lstStyle/>
          <a:p>
            <a:r>
              <a:rPr lang="en-US" altLang="zh-CN" sz="2000" dirty="0" err="1">
                <a:solidFill>
                  <a:srgbClr val="00B0F0"/>
                </a:solidFill>
                <a:latin typeface="+mn-ea"/>
                <a:ea typeface="+mn-ea"/>
              </a:rPr>
              <a:t>all_of</a:t>
            </a:r>
            <a:r>
              <a:rPr lang="en-US" altLang="zh-CN" sz="2000" dirty="0">
                <a:solidFill>
                  <a:srgbClr val="00B0F0"/>
                </a:solidFill>
                <a:latin typeface="+mn-ea"/>
                <a:ea typeface="+mn-ea"/>
              </a:rPr>
              <a:t>(InputIt first, InputIt last, UnaryPredicate p)</a:t>
            </a:r>
          </a:p>
        </p:txBody>
      </p:sp>
      <p:sp>
        <p:nvSpPr>
          <p:cNvPr id="14" name="Rectangle 2"/>
          <p:cNvSpPr>
            <a:spLocks noChangeArrowheads="1"/>
          </p:cNvSpPr>
          <p:nvPr/>
        </p:nvSpPr>
        <p:spPr bwMode="auto">
          <a:xfrm>
            <a:off x="913011" y="1845618"/>
            <a:ext cx="7200800" cy="1815882"/>
          </a:xfrm>
          <a:prstGeom prst="rect">
            <a:avLst/>
          </a:prstGeom>
          <a:solidFill>
            <a:schemeClr val="bg1">
              <a:lumMod val="95000"/>
            </a:schemeClr>
          </a:solidFill>
        </p:spPr>
        <p:txBody>
          <a:bodyPr wrap="square">
            <a:spAutoFit/>
          </a:bodyPr>
          <a:lstStyle/>
          <a:p>
            <a:r>
              <a:rPr lang="en-US" altLang="zh-CN" sz="1600" dirty="0"/>
              <a:t>std::vector&lt;</a:t>
            </a:r>
            <a:r>
              <a:rPr lang="en-US" altLang="zh-CN" sz="1600" i="1" dirty="0" err="1"/>
              <a:t>int</a:t>
            </a:r>
            <a:r>
              <a:rPr lang="en-US" altLang="zh-CN" sz="1600" dirty="0"/>
              <a:t>&gt; data{1, 2, 3, 2, 5};</a:t>
            </a:r>
          </a:p>
          <a:p>
            <a:r>
              <a:rPr lang="en-US" altLang="zh-CN" sz="1600" dirty="0"/>
              <a:t>bool result = std::</a:t>
            </a:r>
            <a:r>
              <a:rPr lang="en-US" altLang="zh-CN" sz="1600" dirty="0" err="1"/>
              <a:t>all_of</a:t>
            </a:r>
            <a:r>
              <a:rPr lang="en-US" altLang="zh-CN" sz="1600" dirty="0"/>
              <a:t>(</a:t>
            </a:r>
            <a:r>
              <a:rPr lang="en-US" altLang="zh-CN" sz="1600" dirty="0" err="1"/>
              <a:t>data.begin</a:t>
            </a:r>
            <a:r>
              <a:rPr lang="en-US" altLang="zh-CN" sz="1600" dirty="0"/>
              <a:t>(), data.end(), [](</a:t>
            </a:r>
            <a:r>
              <a:rPr lang="en-US" altLang="zh-CN" sz="1600" dirty="0" err="1"/>
              <a:t>int</a:t>
            </a:r>
            <a:r>
              <a:rPr lang="en-US" altLang="zh-CN" sz="1600" dirty="0"/>
              <a:t> v) { </a:t>
            </a:r>
            <a:r>
              <a:rPr lang="en-US" altLang="zh-CN" sz="1600" dirty="0">
                <a:solidFill>
                  <a:srgbClr val="0000FF"/>
                </a:solidFill>
              </a:rPr>
              <a:t>return (v &gt; 5); </a:t>
            </a:r>
            <a:r>
              <a:rPr lang="en-US" altLang="zh-CN" sz="1600" dirty="0"/>
              <a:t>});</a:t>
            </a:r>
          </a:p>
          <a:p>
            <a:r>
              <a:rPr lang="en-US" altLang="zh-CN" sz="1600" dirty="0"/>
              <a:t>if (result) {</a:t>
            </a:r>
          </a:p>
          <a:p>
            <a:r>
              <a:rPr lang="en-US" altLang="zh-CN" sz="1600" dirty="0"/>
              <a:t>    std::cout &lt;&lt; "all elements greater than 5" &lt;&lt; std::endl;</a:t>
            </a:r>
          </a:p>
          <a:p>
            <a:r>
              <a:rPr lang="en-US" altLang="zh-CN" sz="1600" dirty="0"/>
              <a:t>} else {</a:t>
            </a:r>
          </a:p>
          <a:p>
            <a:r>
              <a:rPr lang="en-US" altLang="zh-CN" sz="1600" dirty="0"/>
              <a:t>    std::cout &lt;&lt; "some elements less than 5" &lt;&lt; std::endl;</a:t>
            </a:r>
          </a:p>
          <a:p>
            <a:r>
              <a:rPr lang="en-US" altLang="zh-CN" sz="1600" dirty="0"/>
              <a:t>}</a:t>
            </a:r>
          </a:p>
        </p:txBody>
      </p:sp>
      <p:sp>
        <p:nvSpPr>
          <p:cNvPr id="15" name="矩形 14"/>
          <p:cNvSpPr/>
          <p:nvPr/>
        </p:nvSpPr>
        <p:spPr>
          <a:xfrm>
            <a:off x="8185818" y="2959397"/>
            <a:ext cx="2989757" cy="369332"/>
          </a:xfrm>
          <a:prstGeom prst="rect">
            <a:avLst/>
          </a:prstGeom>
          <a:solidFill>
            <a:schemeClr val="bg1">
              <a:lumMod val="95000"/>
            </a:schemeClr>
          </a:solidFill>
        </p:spPr>
        <p:txBody>
          <a:bodyPr wrap="square">
            <a:spAutoFit/>
          </a:bodyPr>
          <a:lstStyle/>
          <a:p>
            <a:pPr algn="ctr"/>
            <a:r>
              <a:rPr lang="en-US" altLang="zh-CN" dirty="0">
                <a:solidFill>
                  <a:srgbClr val="00B0F0"/>
                </a:solidFill>
              </a:rPr>
              <a:t>some elements less than 5</a:t>
            </a:r>
          </a:p>
        </p:txBody>
      </p:sp>
      <p:sp>
        <p:nvSpPr>
          <p:cNvPr id="8" name="内容占位符 2"/>
          <p:cNvSpPr txBox="1">
            <a:spLocks/>
          </p:cNvSpPr>
          <p:nvPr/>
        </p:nvSpPr>
        <p:spPr>
          <a:xfrm>
            <a:off x="590400" y="3573810"/>
            <a:ext cx="11088000" cy="606894"/>
          </a:xfrm>
          <a:prstGeom prst="rect">
            <a:avLst/>
          </a:prstGeom>
        </p:spPr>
        <p:txBody>
          <a:bodyPr vert="horz" lIns="121944" tIns="60972" rIns="121944" bIns="60972" rtlCol="0">
            <a:noAutofit/>
          </a:bodyPr>
          <a:lst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a:lstStyle>
          <a:p>
            <a:pPr>
              <a:buFont typeface="Wingdings" pitchFamily="2" charset="2"/>
              <a:buChar char="n"/>
            </a:pPr>
            <a:r>
              <a:rPr lang="en-US" altLang="zh-CN" kern="0" dirty="0" err="1"/>
              <a:t>any_of</a:t>
            </a:r>
            <a:r>
              <a:rPr lang="zh-CN" altLang="en-US" kern="0" dirty="0"/>
              <a:t>：</a:t>
            </a:r>
            <a:r>
              <a:rPr lang="zh-CN" altLang="en-US" b="0" kern="0" dirty="0"/>
              <a:t>判断是否存在某个元素满足特定条件</a:t>
            </a:r>
            <a:endParaRPr lang="en-US" altLang="zh-CN" b="0" kern="0" dirty="0"/>
          </a:p>
        </p:txBody>
      </p:sp>
      <p:sp>
        <p:nvSpPr>
          <p:cNvPr id="9" name="矩形 8"/>
          <p:cNvSpPr/>
          <p:nvPr/>
        </p:nvSpPr>
        <p:spPr>
          <a:xfrm>
            <a:off x="913011" y="4149874"/>
            <a:ext cx="11210156" cy="400110"/>
          </a:xfrm>
          <a:prstGeom prst="rect">
            <a:avLst/>
          </a:prstGeom>
        </p:spPr>
        <p:txBody>
          <a:bodyPr wrap="square">
            <a:spAutoFit/>
          </a:bodyPr>
          <a:lstStyle/>
          <a:p>
            <a:r>
              <a:rPr lang="en-US" altLang="zh-CN" sz="2000" dirty="0" err="1">
                <a:solidFill>
                  <a:srgbClr val="00B0F0"/>
                </a:solidFill>
                <a:latin typeface="+mn-ea"/>
                <a:ea typeface="+mn-ea"/>
              </a:rPr>
              <a:t>any_of</a:t>
            </a:r>
            <a:r>
              <a:rPr lang="en-US" altLang="zh-CN" sz="2000" dirty="0">
                <a:solidFill>
                  <a:srgbClr val="00B0F0"/>
                </a:solidFill>
                <a:latin typeface="+mn-ea"/>
                <a:ea typeface="+mn-ea"/>
              </a:rPr>
              <a:t>(InputIt first, InputIt last, UnaryPredicate p)</a:t>
            </a:r>
          </a:p>
        </p:txBody>
      </p:sp>
      <p:sp>
        <p:nvSpPr>
          <p:cNvPr id="13" name="矩形 12"/>
          <p:cNvSpPr/>
          <p:nvPr/>
        </p:nvSpPr>
        <p:spPr>
          <a:xfrm>
            <a:off x="8185819" y="2623192"/>
            <a:ext cx="2989757" cy="369332"/>
          </a:xfrm>
          <a:prstGeom prst="rect">
            <a:avLst/>
          </a:prstGeom>
          <a:solidFill>
            <a:schemeClr val="bg1">
              <a:lumMod val="95000"/>
            </a:schemeClr>
          </a:solidFill>
        </p:spPr>
        <p:txBody>
          <a:bodyPr wrap="square">
            <a:spAutoFit/>
          </a:bodyPr>
          <a:lstStyle/>
          <a:p>
            <a:pPr algn="ctr"/>
            <a:r>
              <a:rPr lang="zh-CN" altLang="en-US" dirty="0">
                <a:latin typeface="+mn-ea"/>
                <a:ea typeface="+mn-ea"/>
              </a:rPr>
              <a:t>判断是否所有元素均大于</a:t>
            </a:r>
            <a:r>
              <a:rPr lang="en-US" altLang="zh-CN" dirty="0">
                <a:latin typeface="+mn-ea"/>
                <a:ea typeface="+mn-ea"/>
              </a:rPr>
              <a:t>5</a:t>
            </a:r>
          </a:p>
        </p:txBody>
      </p:sp>
      <p:sp>
        <p:nvSpPr>
          <p:cNvPr id="16" name="Rectangle 2"/>
          <p:cNvSpPr>
            <a:spLocks noChangeArrowheads="1"/>
          </p:cNvSpPr>
          <p:nvPr/>
        </p:nvSpPr>
        <p:spPr bwMode="auto">
          <a:xfrm>
            <a:off x="913011" y="4581922"/>
            <a:ext cx="7200800" cy="1815882"/>
          </a:xfrm>
          <a:prstGeom prst="rect">
            <a:avLst/>
          </a:prstGeom>
          <a:solidFill>
            <a:schemeClr val="bg1">
              <a:lumMod val="95000"/>
            </a:schemeClr>
          </a:solidFill>
        </p:spPr>
        <p:txBody>
          <a:bodyPr wrap="square">
            <a:spAutoFit/>
          </a:bodyPr>
          <a:lstStyle/>
          <a:p>
            <a:r>
              <a:rPr lang="en-US" altLang="zh-CN" sz="1600" dirty="0"/>
              <a:t>std::vector&lt;</a:t>
            </a:r>
            <a:r>
              <a:rPr lang="en-US" altLang="zh-CN" sz="1600" i="1" dirty="0" err="1"/>
              <a:t>int</a:t>
            </a:r>
            <a:r>
              <a:rPr lang="en-US" altLang="zh-CN" sz="1600" dirty="0"/>
              <a:t>&gt; data{1, 2, 3, 2, 5};</a:t>
            </a:r>
          </a:p>
          <a:p>
            <a:r>
              <a:rPr lang="en-US" altLang="zh-CN" sz="1600" dirty="0"/>
              <a:t>bool result </a:t>
            </a:r>
            <a:r>
              <a:rPr lang="en-US" altLang="zh-CN" sz="1600" dirty="0" err="1"/>
              <a:t>result</a:t>
            </a:r>
            <a:r>
              <a:rPr lang="en-US" altLang="zh-CN" sz="1600" dirty="0"/>
              <a:t> = std::</a:t>
            </a:r>
            <a:r>
              <a:rPr lang="en-US" altLang="zh-CN" sz="1600" dirty="0" err="1"/>
              <a:t>any_of</a:t>
            </a:r>
            <a:r>
              <a:rPr lang="en-US" altLang="zh-CN" sz="1600" dirty="0"/>
              <a:t>(</a:t>
            </a:r>
            <a:r>
              <a:rPr lang="en-US" altLang="zh-CN" sz="1600" dirty="0" err="1"/>
              <a:t>data.begin</a:t>
            </a:r>
            <a:r>
              <a:rPr lang="en-US" altLang="zh-CN" sz="1600" dirty="0"/>
              <a:t>(), data.end(), [](</a:t>
            </a:r>
            <a:r>
              <a:rPr lang="en-US" altLang="zh-CN" sz="1600" dirty="0" err="1"/>
              <a:t>int</a:t>
            </a:r>
            <a:r>
              <a:rPr lang="en-US" altLang="zh-CN" sz="1600" dirty="0"/>
              <a:t> v) { </a:t>
            </a:r>
            <a:r>
              <a:rPr lang="en-US" altLang="zh-CN" sz="1600" dirty="0">
                <a:solidFill>
                  <a:srgbClr val="0000FF"/>
                </a:solidFill>
              </a:rPr>
              <a:t>return (v &gt; 3);</a:t>
            </a:r>
            <a:r>
              <a:rPr lang="en-US" altLang="zh-CN" sz="1600" dirty="0"/>
              <a:t> });</a:t>
            </a:r>
          </a:p>
          <a:p>
            <a:r>
              <a:rPr lang="en-US" altLang="zh-CN" sz="1600" dirty="0"/>
              <a:t>if (result) {</a:t>
            </a:r>
          </a:p>
          <a:p>
            <a:r>
              <a:rPr lang="en-US" altLang="zh-CN" sz="1600" dirty="0"/>
              <a:t>    std::cout &lt;&lt; "some elements greater than 3" &lt;&lt; std::endl;</a:t>
            </a:r>
          </a:p>
          <a:p>
            <a:r>
              <a:rPr lang="en-US" altLang="zh-CN" sz="1600" dirty="0"/>
              <a:t>} else {</a:t>
            </a:r>
          </a:p>
          <a:p>
            <a:r>
              <a:rPr lang="en-US" altLang="zh-CN" sz="1600" dirty="0"/>
              <a:t>    std::cout &lt;&lt; "no any element greater than 3" &lt;&lt; std::endl;</a:t>
            </a:r>
          </a:p>
          <a:p>
            <a:r>
              <a:rPr lang="en-US" altLang="zh-CN" sz="1600" dirty="0"/>
              <a:t>}</a:t>
            </a:r>
          </a:p>
        </p:txBody>
      </p:sp>
      <p:sp>
        <p:nvSpPr>
          <p:cNvPr id="17" name="矩形 16"/>
          <p:cNvSpPr/>
          <p:nvPr/>
        </p:nvSpPr>
        <p:spPr>
          <a:xfrm>
            <a:off x="8329835" y="5144052"/>
            <a:ext cx="2989757" cy="369332"/>
          </a:xfrm>
          <a:prstGeom prst="rect">
            <a:avLst/>
          </a:prstGeom>
          <a:solidFill>
            <a:schemeClr val="bg1">
              <a:lumMod val="95000"/>
            </a:schemeClr>
          </a:solidFill>
        </p:spPr>
        <p:txBody>
          <a:bodyPr wrap="square">
            <a:spAutoFit/>
          </a:bodyPr>
          <a:lstStyle/>
          <a:p>
            <a:pPr algn="ctr"/>
            <a:r>
              <a:rPr lang="en-US" altLang="zh-CN" dirty="0">
                <a:solidFill>
                  <a:srgbClr val="00B0F0"/>
                </a:solidFill>
              </a:rPr>
              <a:t>some elements greater than 3</a:t>
            </a:r>
          </a:p>
        </p:txBody>
      </p:sp>
      <p:sp>
        <p:nvSpPr>
          <p:cNvPr id="18" name="矩形 17"/>
          <p:cNvSpPr/>
          <p:nvPr/>
        </p:nvSpPr>
        <p:spPr>
          <a:xfrm>
            <a:off x="8329836" y="4807847"/>
            <a:ext cx="2989757" cy="369332"/>
          </a:xfrm>
          <a:prstGeom prst="rect">
            <a:avLst/>
          </a:prstGeom>
          <a:solidFill>
            <a:schemeClr val="bg1">
              <a:lumMod val="95000"/>
            </a:schemeClr>
          </a:solidFill>
        </p:spPr>
        <p:txBody>
          <a:bodyPr wrap="square">
            <a:spAutoFit/>
          </a:bodyPr>
          <a:lstStyle/>
          <a:p>
            <a:pPr algn="ctr"/>
            <a:r>
              <a:rPr lang="zh-CN" altLang="en-US" dirty="0">
                <a:latin typeface="+mn-ea"/>
                <a:ea typeface="+mn-ea"/>
              </a:rPr>
              <a:t>判断是有元素值大于</a:t>
            </a:r>
            <a:r>
              <a:rPr lang="en-US" altLang="zh-CN" dirty="0">
                <a:latin typeface="+mn-ea"/>
                <a:ea typeface="+mn-ea"/>
              </a:rPr>
              <a:t>3</a:t>
            </a:r>
          </a:p>
        </p:txBody>
      </p:sp>
    </p:spTree>
    <p:extLst>
      <p:ext uri="{BB962C8B-B14F-4D97-AF65-F5344CB8AC3E}">
        <p14:creationId xmlns:p14="http://schemas.microsoft.com/office/powerpoint/2010/main" val="3054588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4" grpId="0" animBg="1"/>
      <p:bldP spid="15" grpId="0" animBg="1"/>
      <p:bldP spid="8" grpId="0"/>
      <p:bldP spid="9" grpId="0"/>
      <p:bldP spid="13" grpId="0" animBg="1"/>
      <p:bldP spid="16" grpId="0" animBg="1"/>
      <p:bldP spid="17"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92931" y="45418"/>
            <a:ext cx="9993315" cy="1143265"/>
          </a:xfrm>
        </p:spPr>
        <p:txBody>
          <a:bodyPr/>
          <a:lstStyle/>
          <a:p>
            <a:r>
              <a:rPr lang="zh-CN" altLang="en-US" dirty="0"/>
              <a:t>练习</a:t>
            </a:r>
          </a:p>
        </p:txBody>
      </p:sp>
      <p:sp>
        <p:nvSpPr>
          <p:cNvPr id="5" name="内容占位符 4"/>
          <p:cNvSpPr>
            <a:spLocks noGrp="1"/>
          </p:cNvSpPr>
          <p:nvPr>
            <p:ph idx="1"/>
          </p:nvPr>
        </p:nvSpPr>
        <p:spPr>
          <a:xfrm>
            <a:off x="552971" y="1188682"/>
            <a:ext cx="9993315" cy="5049423"/>
          </a:xfrm>
        </p:spPr>
        <p:txBody>
          <a:bodyPr>
            <a:normAutofit/>
          </a:bodyPr>
          <a:lstStyle/>
          <a:p>
            <a:pPr marL="457200" indent="-457200">
              <a:buFont typeface="+mj-lt"/>
              <a:buAutoNum type="arabicPeriod"/>
            </a:pPr>
            <a:r>
              <a:rPr lang="en-US" altLang="zh-CN" dirty="0" err="1"/>
              <a:t>std</a:t>
            </a:r>
            <a:r>
              <a:rPr lang="en-US" altLang="zh-CN" dirty="0"/>
              <a:t>::vector&lt;</a:t>
            </a:r>
            <a:r>
              <a:rPr lang="en-US" altLang="zh-CN" dirty="0" err="1"/>
              <a:t>int</a:t>
            </a:r>
            <a:r>
              <a:rPr lang="en-US" altLang="zh-CN" dirty="0"/>
              <a:t>&gt; sample{11,22,13,4,5,6};</a:t>
            </a:r>
          </a:p>
          <a:p>
            <a:pPr marL="933540" lvl="1" indent="-457200"/>
            <a:r>
              <a:rPr lang="zh-CN" altLang="en-US" dirty="0"/>
              <a:t>使用</a:t>
            </a:r>
            <a:r>
              <a:rPr lang="en-US" altLang="zh-CN" dirty="0" err="1"/>
              <a:t>for_each</a:t>
            </a:r>
            <a:r>
              <a:rPr lang="zh-CN" altLang="en-US" dirty="0"/>
              <a:t>打印出奇数</a:t>
            </a:r>
            <a:endParaRPr lang="en-US" altLang="zh-CN" dirty="0"/>
          </a:p>
          <a:p>
            <a:pPr marL="933540" lvl="1" indent="-457200"/>
            <a:r>
              <a:rPr lang="zh-CN" altLang="en-US" dirty="0"/>
              <a:t>使用</a:t>
            </a:r>
            <a:r>
              <a:rPr lang="en-US" altLang="zh-CN" dirty="0"/>
              <a:t>find</a:t>
            </a:r>
            <a:r>
              <a:rPr lang="zh-CN" altLang="en-US" dirty="0"/>
              <a:t>找出</a:t>
            </a:r>
            <a:r>
              <a:rPr lang="en-US" altLang="zh-CN" dirty="0"/>
              <a:t>5</a:t>
            </a:r>
            <a:r>
              <a:rPr lang="zh-CN" altLang="en-US" dirty="0"/>
              <a:t>，并打印</a:t>
            </a:r>
            <a:endParaRPr lang="en-US" altLang="zh-CN" dirty="0"/>
          </a:p>
          <a:p>
            <a:pPr marL="933540" lvl="1" indent="-457200"/>
            <a:r>
              <a:rPr lang="zh-CN" altLang="en-US" dirty="0"/>
              <a:t>使用</a:t>
            </a:r>
            <a:r>
              <a:rPr lang="en-US" altLang="zh-CN" dirty="0" err="1"/>
              <a:t>find_if</a:t>
            </a:r>
            <a:r>
              <a:rPr lang="zh-CN" altLang="en-US" dirty="0"/>
              <a:t>找出首个可以被</a:t>
            </a:r>
            <a:r>
              <a:rPr lang="en-US" altLang="zh-CN" dirty="0"/>
              <a:t>3</a:t>
            </a:r>
            <a:r>
              <a:rPr lang="zh-CN" altLang="en-US" dirty="0"/>
              <a:t>整除的数字，并打印</a:t>
            </a:r>
            <a:r>
              <a:rPr lang="en-US" altLang="zh-CN" dirty="0"/>
              <a:t>(*</a:t>
            </a:r>
            <a:r>
              <a:rPr lang="zh-CN" altLang="en-US" dirty="0"/>
              <a:t>多打印位置信息</a:t>
            </a:r>
            <a:r>
              <a:rPr lang="en-US" altLang="zh-CN" dirty="0"/>
              <a:t>)</a:t>
            </a:r>
          </a:p>
          <a:p>
            <a:pPr marL="457200" indent="-457200">
              <a:buFont typeface="+mj-lt"/>
              <a:buAutoNum type="arabicPeriod"/>
            </a:pPr>
            <a:r>
              <a:rPr lang="en-US" altLang="zh-CN" dirty="0" err="1"/>
              <a:t>std</a:t>
            </a:r>
            <a:r>
              <a:rPr lang="en-US" altLang="zh-CN" dirty="0"/>
              <a:t>::string sample(“HUAWEI”);</a:t>
            </a:r>
          </a:p>
          <a:p>
            <a:pPr marL="933540" lvl="1" indent="-457200"/>
            <a:r>
              <a:rPr lang="zh-CN" altLang="en-US" dirty="0"/>
              <a:t>使用</a:t>
            </a:r>
            <a:r>
              <a:rPr lang="en-US" altLang="zh-CN" dirty="0" err="1"/>
              <a:t>all_of</a:t>
            </a:r>
            <a:r>
              <a:rPr lang="zh-CN" altLang="en-US" dirty="0"/>
              <a:t>判断</a:t>
            </a:r>
            <a:r>
              <a:rPr lang="en-US" altLang="zh-CN" dirty="0"/>
              <a:t>sample</a:t>
            </a:r>
            <a:r>
              <a:rPr lang="zh-CN" altLang="en-US" dirty="0"/>
              <a:t>是否全为大写字母</a:t>
            </a:r>
            <a:endParaRPr lang="en-US" altLang="zh-CN" dirty="0"/>
          </a:p>
          <a:p>
            <a:pPr marL="933540" lvl="1" indent="-457200"/>
            <a:r>
              <a:rPr lang="zh-CN" altLang="en-US" dirty="0"/>
              <a:t>使用</a:t>
            </a:r>
            <a:r>
              <a:rPr lang="en-US" altLang="zh-CN" dirty="0" err="1"/>
              <a:t>none_of</a:t>
            </a:r>
            <a:r>
              <a:rPr lang="zh-CN" altLang="en-US" dirty="0"/>
              <a:t>判断</a:t>
            </a:r>
            <a:r>
              <a:rPr lang="en-US" altLang="zh-CN" dirty="0"/>
              <a:t>sample</a:t>
            </a:r>
            <a:r>
              <a:rPr lang="zh-CN" altLang="en-US" dirty="0"/>
              <a:t>是否含有小字字母</a:t>
            </a:r>
            <a:endParaRPr lang="en-US" altLang="zh-CN" dirty="0"/>
          </a:p>
          <a:p>
            <a:pPr marL="933540" lvl="1" indent="-457200"/>
            <a:r>
              <a:rPr lang="zh-CN" altLang="en-US" dirty="0"/>
              <a:t>使用</a:t>
            </a:r>
            <a:r>
              <a:rPr lang="en-US" altLang="zh-CN" dirty="0" err="1"/>
              <a:t>any_of</a:t>
            </a:r>
            <a:r>
              <a:rPr lang="zh-CN" altLang="en-US" dirty="0"/>
              <a:t>判断</a:t>
            </a:r>
            <a:r>
              <a:rPr lang="en-US" altLang="zh-CN" dirty="0"/>
              <a:t>sample</a:t>
            </a:r>
            <a:r>
              <a:rPr lang="zh-CN" altLang="en-US" dirty="0"/>
              <a:t>中是否有可以被</a:t>
            </a:r>
            <a:r>
              <a:rPr lang="en-US" altLang="zh-CN" dirty="0"/>
              <a:t>5</a:t>
            </a:r>
            <a:r>
              <a:rPr lang="zh-CN" altLang="en-US" dirty="0"/>
              <a:t>整除的字母</a:t>
            </a:r>
            <a:endParaRPr lang="en-US" altLang="zh-CN" dirty="0"/>
          </a:p>
          <a:p>
            <a:pPr marL="933540" lvl="1" indent="-457200"/>
            <a:r>
              <a:rPr lang="en-US" altLang="zh-CN" dirty="0"/>
              <a:t>*</a:t>
            </a:r>
            <a:r>
              <a:rPr lang="zh-CN" altLang="en-US" dirty="0"/>
              <a:t>将</a:t>
            </a:r>
            <a:r>
              <a:rPr lang="en-US" altLang="zh-CN" dirty="0"/>
              <a:t>sample</a:t>
            </a:r>
            <a:r>
              <a:rPr lang="zh-CN" altLang="en-US" dirty="0"/>
              <a:t>的元素打印出来，看看“</a:t>
            </a:r>
            <a:r>
              <a:rPr lang="en-US" altLang="zh-CN" dirty="0"/>
              <a:t>HUAWEI</a:t>
            </a:r>
            <a:r>
              <a:rPr lang="zh-CN" altLang="en-US"/>
              <a:t>”的每一</a:t>
            </a:r>
            <a:r>
              <a:rPr lang="zh-CN" altLang="en-US" dirty="0"/>
              <a:t>个</a:t>
            </a:r>
            <a:r>
              <a:rPr lang="en-US" altLang="zh-CN" dirty="0"/>
              <a:t>ACSII</a:t>
            </a:r>
            <a:r>
              <a:rPr lang="zh-CN" altLang="en-US" dirty="0"/>
              <a:t>码是多少</a:t>
            </a:r>
            <a:endParaRPr lang="en-US" altLang="zh-CN" dirty="0"/>
          </a:p>
        </p:txBody>
      </p:sp>
    </p:spTree>
    <p:extLst>
      <p:ext uri="{BB962C8B-B14F-4D97-AF65-F5344CB8AC3E}">
        <p14:creationId xmlns:p14="http://schemas.microsoft.com/office/powerpoint/2010/main" val="1406872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 Algorithm——</a:t>
            </a:r>
            <a:r>
              <a:rPr lang="zh-CN" altLang="en-US" sz="4000" dirty="0">
                <a:solidFill>
                  <a:srgbClr val="FF0000"/>
                </a:solidFill>
                <a:latin typeface="微软雅黑" panose="020B0503020204020204" pitchFamily="34" charset="-122"/>
                <a:ea typeface="微软雅黑" panose="020B0503020204020204" pitchFamily="34" charset="-122"/>
              </a:rPr>
              <a:t>更易型</a:t>
            </a:r>
            <a:endParaRPr lang="zh-CN" altLang="en-US" dirty="0">
              <a:solidFill>
                <a:srgbClr val="FF0000"/>
              </a:solidFill>
            </a:endParaRPr>
          </a:p>
        </p:txBody>
      </p:sp>
      <p:sp>
        <p:nvSpPr>
          <p:cNvPr id="3" name="内容占位符 2"/>
          <p:cNvSpPr>
            <a:spLocks noGrp="1"/>
          </p:cNvSpPr>
          <p:nvPr>
            <p:ph idx="1"/>
          </p:nvPr>
        </p:nvSpPr>
        <p:spPr>
          <a:xfrm>
            <a:off x="590400" y="837506"/>
            <a:ext cx="11088000" cy="606894"/>
          </a:xfrm>
        </p:spPr>
        <p:txBody>
          <a:bodyPr>
            <a:noAutofit/>
          </a:bodyPr>
          <a:lstStyle/>
          <a:p>
            <a:pPr>
              <a:buFont typeface="Wingdings" panose="05000000000000000000" pitchFamily="2" charset="2"/>
              <a:buChar char="n"/>
            </a:pPr>
            <a:r>
              <a:rPr lang="en-US" altLang="zh-CN" dirty="0"/>
              <a:t>copy</a:t>
            </a:r>
            <a:r>
              <a:rPr lang="zh-CN" altLang="en-US" dirty="0"/>
              <a:t>：</a:t>
            </a:r>
            <a:r>
              <a:rPr lang="zh-CN" altLang="en-US" b="0" dirty="0"/>
              <a:t>拷贝容器中每个元素到新的目标范围中</a:t>
            </a:r>
            <a:endParaRPr lang="en-US" altLang="zh-CN"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55</a:t>
            </a:fld>
            <a:endParaRPr lang="en-GB" altLang="zh-CN">
              <a:solidFill>
                <a:srgbClr val="000000"/>
              </a:solidFill>
            </a:endParaRPr>
          </a:p>
        </p:txBody>
      </p:sp>
      <p:sp>
        <p:nvSpPr>
          <p:cNvPr id="5" name="Rectangle 2"/>
          <p:cNvSpPr>
            <a:spLocks noChangeArrowheads="1"/>
          </p:cNvSpPr>
          <p:nvPr/>
        </p:nvSpPr>
        <p:spPr bwMode="auto">
          <a:xfrm>
            <a:off x="985019" y="2853730"/>
            <a:ext cx="5400600" cy="2169825"/>
          </a:xfrm>
          <a:prstGeom prst="rect">
            <a:avLst/>
          </a:prstGeom>
          <a:solidFill>
            <a:schemeClr val="bg1">
              <a:lumMod val="95000"/>
            </a:schemeClr>
          </a:solidFill>
        </p:spPr>
        <p:txBody>
          <a:bodyPr wrap="square">
            <a:spAutoFit/>
          </a:bodyPr>
          <a:lstStyle/>
          <a:p>
            <a:pPr>
              <a:lnSpc>
                <a:spcPct val="150000"/>
              </a:lnSpc>
            </a:pPr>
            <a:r>
              <a:rPr lang="en-US" altLang="zh-CN" dirty="0"/>
              <a:t>std::vector&lt;</a:t>
            </a:r>
            <a:r>
              <a:rPr lang="en-US" altLang="zh-CN" dirty="0" err="1"/>
              <a:t>int</a:t>
            </a:r>
            <a:r>
              <a:rPr lang="en-US" altLang="zh-CN" dirty="0"/>
              <a:t>&gt; data{1, 2, 3, 2, 5};</a:t>
            </a:r>
          </a:p>
          <a:p>
            <a:pPr>
              <a:lnSpc>
                <a:spcPct val="150000"/>
              </a:lnSpc>
            </a:pPr>
            <a:r>
              <a:rPr lang="en-US" altLang="zh-CN" dirty="0"/>
              <a:t>std::vector&lt;</a:t>
            </a:r>
            <a:r>
              <a:rPr lang="en-US" altLang="zh-CN" dirty="0" err="1"/>
              <a:t>int</a:t>
            </a:r>
            <a:r>
              <a:rPr lang="en-US" altLang="zh-CN" dirty="0"/>
              <a:t>&gt; </a:t>
            </a:r>
            <a:r>
              <a:rPr lang="en-US" altLang="zh-CN" dirty="0" err="1"/>
              <a:t>data_copy</a:t>
            </a:r>
            <a:r>
              <a:rPr lang="en-US" altLang="zh-CN" dirty="0"/>
              <a:t>(</a:t>
            </a:r>
            <a:r>
              <a:rPr lang="en-US" altLang="zh-CN" dirty="0" err="1"/>
              <a:t>data.size</a:t>
            </a:r>
            <a:r>
              <a:rPr lang="en-US" altLang="zh-CN" dirty="0"/>
              <a:t>());</a:t>
            </a:r>
          </a:p>
          <a:p>
            <a:pPr>
              <a:lnSpc>
                <a:spcPct val="150000"/>
              </a:lnSpc>
            </a:pPr>
            <a:r>
              <a:rPr lang="en-US" altLang="zh-CN" dirty="0"/>
              <a:t>std::copy(</a:t>
            </a:r>
            <a:r>
              <a:rPr lang="en-US" altLang="zh-CN" dirty="0" err="1"/>
              <a:t>data.begin</a:t>
            </a:r>
            <a:r>
              <a:rPr lang="en-US" altLang="zh-CN" dirty="0"/>
              <a:t>(), data.end(), </a:t>
            </a:r>
            <a:r>
              <a:rPr lang="en-US" altLang="zh-CN" dirty="0" err="1"/>
              <a:t>data_copy.begin</a:t>
            </a:r>
            <a:r>
              <a:rPr lang="en-US" altLang="zh-CN" dirty="0"/>
              <a:t>());</a:t>
            </a:r>
          </a:p>
          <a:p>
            <a:pPr>
              <a:lnSpc>
                <a:spcPct val="150000"/>
              </a:lnSpc>
            </a:pPr>
            <a:r>
              <a:rPr lang="en-US" altLang="zh-CN" dirty="0"/>
              <a:t>std::for_each(</a:t>
            </a:r>
            <a:r>
              <a:rPr lang="en-US" altLang="zh-CN" dirty="0" err="1"/>
              <a:t>data_copy.begin</a:t>
            </a:r>
            <a:r>
              <a:rPr lang="en-US" altLang="zh-CN" dirty="0"/>
              <a:t>(), </a:t>
            </a:r>
            <a:r>
              <a:rPr lang="en-US" altLang="zh-CN" dirty="0" err="1"/>
              <a:t>data_copy.end</a:t>
            </a:r>
            <a:r>
              <a:rPr lang="en-US" altLang="zh-CN" dirty="0"/>
              <a:t>(),</a:t>
            </a:r>
          </a:p>
          <a:p>
            <a:pPr>
              <a:lnSpc>
                <a:spcPct val="150000"/>
              </a:lnSpc>
            </a:pPr>
            <a:r>
              <a:rPr lang="en-US" altLang="zh-CN" dirty="0"/>
              <a:t>    [](</a:t>
            </a:r>
            <a:r>
              <a:rPr lang="en-US" altLang="zh-CN" dirty="0" err="1"/>
              <a:t>int</a:t>
            </a:r>
            <a:r>
              <a:rPr lang="en-US" altLang="zh-CN" dirty="0"/>
              <a:t> v) {std::cout &lt;&lt; v &lt;&lt; std::endl;});</a:t>
            </a:r>
            <a:endParaRPr lang="zh-CN" altLang="zh-CN" dirty="0">
              <a:cs typeface="Calibri" panose="020F0502020204030204" pitchFamily="34" charset="0"/>
            </a:endParaRPr>
          </a:p>
        </p:txBody>
      </p:sp>
      <p:sp>
        <p:nvSpPr>
          <p:cNvPr id="12" name="矩形 11"/>
          <p:cNvSpPr/>
          <p:nvPr/>
        </p:nvSpPr>
        <p:spPr>
          <a:xfrm>
            <a:off x="985019" y="1413570"/>
            <a:ext cx="9217024" cy="1323439"/>
          </a:xfrm>
          <a:prstGeom prst="rect">
            <a:avLst/>
          </a:prstGeom>
        </p:spPr>
        <p:txBody>
          <a:bodyPr wrap="square">
            <a:spAutoFit/>
          </a:bodyPr>
          <a:lstStyle/>
          <a:p>
            <a:r>
              <a:rPr lang="en-US" altLang="zh-CN" sz="2000" dirty="0">
                <a:solidFill>
                  <a:srgbClr val="00B0F0"/>
                </a:solidFill>
                <a:latin typeface="+mn-ea"/>
                <a:ea typeface="+mn-ea"/>
              </a:rPr>
              <a:t>copy(InputIt first, InputIt last, </a:t>
            </a:r>
            <a:r>
              <a:rPr lang="en-US" altLang="zh-CN" sz="2000" dirty="0" err="1">
                <a:solidFill>
                  <a:srgbClr val="00B0F0"/>
                </a:solidFill>
                <a:latin typeface="+mn-ea"/>
                <a:ea typeface="+mn-ea"/>
              </a:rPr>
              <a:t>OutputIt</a:t>
            </a:r>
            <a:r>
              <a:rPr lang="en-US" altLang="zh-CN" sz="2000" dirty="0">
                <a:solidFill>
                  <a:srgbClr val="00B0F0"/>
                </a:solidFill>
                <a:latin typeface="+mn-ea"/>
                <a:ea typeface="+mn-ea"/>
              </a:rPr>
              <a:t> </a:t>
            </a:r>
            <a:r>
              <a:rPr lang="en-US" altLang="zh-CN" sz="2000" dirty="0" err="1">
                <a:solidFill>
                  <a:srgbClr val="00B0F0"/>
                </a:solidFill>
                <a:latin typeface="+mn-ea"/>
                <a:ea typeface="+mn-ea"/>
              </a:rPr>
              <a:t>d_first</a:t>
            </a:r>
            <a:r>
              <a:rPr lang="en-US" altLang="zh-CN" sz="2000" dirty="0">
                <a:solidFill>
                  <a:srgbClr val="00B0F0"/>
                </a:solidFill>
                <a:latin typeface="+mn-ea"/>
                <a:ea typeface="+mn-ea"/>
              </a:rPr>
              <a:t>);</a:t>
            </a:r>
          </a:p>
          <a:p>
            <a:pPr>
              <a:lnSpc>
                <a:spcPct val="150000"/>
              </a:lnSpc>
            </a:pPr>
            <a:r>
              <a:rPr lang="en-US" altLang="zh-CN" sz="2000" dirty="0">
                <a:latin typeface="+mn-ea"/>
                <a:ea typeface="+mn-ea"/>
              </a:rPr>
              <a:t>first, last</a:t>
            </a:r>
            <a:r>
              <a:rPr lang="zh-CN" altLang="en-US" sz="2000" dirty="0">
                <a:latin typeface="+mn-ea"/>
                <a:ea typeface="+mn-ea"/>
              </a:rPr>
              <a:t>：要拷贝的元素范围</a:t>
            </a:r>
            <a:endParaRPr lang="en-US" altLang="zh-CN" sz="2000" dirty="0">
              <a:latin typeface="+mn-ea"/>
              <a:ea typeface="+mn-ea"/>
            </a:endParaRPr>
          </a:p>
          <a:p>
            <a:pPr>
              <a:lnSpc>
                <a:spcPct val="150000"/>
              </a:lnSpc>
            </a:pPr>
            <a:r>
              <a:rPr lang="en-US" altLang="zh-CN" sz="2000" dirty="0" err="1">
                <a:latin typeface="+mn-ea"/>
                <a:ea typeface="+mn-ea"/>
              </a:rPr>
              <a:t>d_first</a:t>
            </a:r>
            <a:r>
              <a:rPr lang="zh-CN" altLang="en-US" sz="2000" dirty="0">
                <a:latin typeface="+mn-ea"/>
                <a:ea typeface="+mn-ea"/>
              </a:rPr>
              <a:t>：目标范围的起始（满足</a:t>
            </a:r>
            <a:r>
              <a:rPr lang="en-US" altLang="zh-CN" sz="2000" dirty="0">
                <a:latin typeface="+mn-ea"/>
                <a:ea typeface="+mn-ea"/>
              </a:rPr>
              <a:t>operator++</a:t>
            </a:r>
            <a:r>
              <a:rPr lang="zh-CN" altLang="en-US" sz="2000" dirty="0">
                <a:latin typeface="+mn-ea"/>
                <a:ea typeface="+mn-ea"/>
              </a:rPr>
              <a:t>操作）</a:t>
            </a:r>
          </a:p>
        </p:txBody>
      </p:sp>
      <p:sp>
        <p:nvSpPr>
          <p:cNvPr id="20" name="矩形 19"/>
          <p:cNvSpPr/>
          <p:nvPr/>
        </p:nvSpPr>
        <p:spPr>
          <a:xfrm>
            <a:off x="6961683" y="3392626"/>
            <a:ext cx="2989757" cy="1477328"/>
          </a:xfrm>
          <a:prstGeom prst="rect">
            <a:avLst/>
          </a:prstGeom>
          <a:solidFill>
            <a:schemeClr val="bg1">
              <a:lumMod val="95000"/>
            </a:schemeClr>
          </a:solidFill>
        </p:spPr>
        <p:txBody>
          <a:bodyPr wrap="square">
            <a:spAutoFit/>
          </a:bodyPr>
          <a:lstStyle/>
          <a:p>
            <a:pPr algn="ctr"/>
            <a:r>
              <a:rPr lang="en-US" altLang="zh-CN" dirty="0">
                <a:solidFill>
                  <a:srgbClr val="00B0F0"/>
                </a:solidFill>
              </a:rPr>
              <a:t>1</a:t>
            </a:r>
          </a:p>
          <a:p>
            <a:pPr algn="ctr"/>
            <a:r>
              <a:rPr lang="en-US" altLang="zh-CN" dirty="0">
                <a:solidFill>
                  <a:srgbClr val="00B0F0"/>
                </a:solidFill>
              </a:rPr>
              <a:t>2</a:t>
            </a:r>
          </a:p>
          <a:p>
            <a:pPr algn="ctr"/>
            <a:r>
              <a:rPr lang="en-US" altLang="zh-CN" dirty="0">
                <a:solidFill>
                  <a:srgbClr val="00B0F0"/>
                </a:solidFill>
              </a:rPr>
              <a:t>3</a:t>
            </a:r>
          </a:p>
          <a:p>
            <a:pPr algn="ctr"/>
            <a:r>
              <a:rPr lang="en-US" altLang="zh-CN" dirty="0">
                <a:solidFill>
                  <a:srgbClr val="00B0F0"/>
                </a:solidFill>
              </a:rPr>
              <a:t>2</a:t>
            </a:r>
          </a:p>
          <a:p>
            <a:pPr algn="ctr"/>
            <a:r>
              <a:rPr lang="en-US" altLang="zh-CN" dirty="0">
                <a:solidFill>
                  <a:srgbClr val="00B0F0"/>
                </a:solidFill>
              </a:rPr>
              <a:t>5</a:t>
            </a:r>
          </a:p>
        </p:txBody>
      </p:sp>
      <p:sp>
        <p:nvSpPr>
          <p:cNvPr id="21" name="矩形 20"/>
          <p:cNvSpPr/>
          <p:nvPr/>
        </p:nvSpPr>
        <p:spPr>
          <a:xfrm>
            <a:off x="6961683" y="3045063"/>
            <a:ext cx="2989757" cy="369332"/>
          </a:xfrm>
          <a:prstGeom prst="rect">
            <a:avLst/>
          </a:prstGeom>
          <a:solidFill>
            <a:schemeClr val="bg1">
              <a:lumMod val="95000"/>
            </a:schemeClr>
          </a:solidFill>
        </p:spPr>
        <p:txBody>
          <a:bodyPr wrap="square">
            <a:spAutoFit/>
          </a:bodyPr>
          <a:lstStyle/>
          <a:p>
            <a:pPr algn="ctr"/>
            <a:r>
              <a:rPr lang="zh-CN" altLang="en-US" dirty="0">
                <a:latin typeface="+mn-ea"/>
                <a:ea typeface="+mn-ea"/>
              </a:rPr>
              <a:t>拷贝后输出新的数据如下</a:t>
            </a:r>
            <a:endParaRPr lang="en-US" altLang="zh-CN" dirty="0">
              <a:latin typeface="+mn-ea"/>
              <a:ea typeface="+mn-ea"/>
            </a:endParaRPr>
          </a:p>
        </p:txBody>
      </p:sp>
    </p:spTree>
    <p:extLst>
      <p:ext uri="{BB962C8B-B14F-4D97-AF65-F5344CB8AC3E}">
        <p14:creationId xmlns:p14="http://schemas.microsoft.com/office/powerpoint/2010/main" val="241544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 Algorithm——</a:t>
            </a:r>
            <a:r>
              <a:rPr lang="zh-CN" altLang="en-US" sz="4000" dirty="0">
                <a:solidFill>
                  <a:srgbClr val="FF0000"/>
                </a:solidFill>
                <a:latin typeface="微软雅黑" panose="020B0503020204020204" pitchFamily="34" charset="-122"/>
                <a:ea typeface="微软雅黑" panose="020B0503020204020204" pitchFamily="34" charset="-122"/>
              </a:rPr>
              <a:t>更易型</a:t>
            </a:r>
            <a:endParaRPr lang="zh-CN" altLang="en-US" dirty="0">
              <a:solidFill>
                <a:srgbClr val="FF0000"/>
              </a:solidFill>
            </a:endParaRPr>
          </a:p>
        </p:txBody>
      </p:sp>
      <p:sp>
        <p:nvSpPr>
          <p:cNvPr id="3" name="内容占位符 2"/>
          <p:cNvSpPr>
            <a:spLocks noGrp="1"/>
          </p:cNvSpPr>
          <p:nvPr>
            <p:ph idx="1"/>
          </p:nvPr>
        </p:nvSpPr>
        <p:spPr>
          <a:xfrm>
            <a:off x="590400" y="837506"/>
            <a:ext cx="11088000" cy="606894"/>
          </a:xfrm>
        </p:spPr>
        <p:txBody>
          <a:bodyPr>
            <a:noAutofit/>
          </a:bodyPr>
          <a:lstStyle/>
          <a:p>
            <a:pPr>
              <a:buFont typeface="Wingdings" panose="05000000000000000000" pitchFamily="2" charset="2"/>
              <a:buChar char="n"/>
            </a:pPr>
            <a:r>
              <a:rPr lang="en-US" altLang="zh-CN" dirty="0" err="1"/>
              <a:t>copy_if</a:t>
            </a:r>
            <a:r>
              <a:rPr lang="zh-CN" altLang="en-US" dirty="0"/>
              <a:t>：</a:t>
            </a:r>
            <a:r>
              <a:rPr lang="zh-CN" altLang="en-US" b="0" dirty="0"/>
              <a:t>拷贝容器中满足指定条件的元素到新的目标范围中</a:t>
            </a:r>
            <a:endParaRPr lang="en-US" altLang="zh-CN"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56</a:t>
            </a:fld>
            <a:endParaRPr lang="en-GB" altLang="zh-CN">
              <a:solidFill>
                <a:srgbClr val="000000"/>
              </a:solidFill>
            </a:endParaRPr>
          </a:p>
        </p:txBody>
      </p:sp>
      <p:sp>
        <p:nvSpPr>
          <p:cNvPr id="5" name="Rectangle 2"/>
          <p:cNvSpPr>
            <a:spLocks noChangeArrowheads="1"/>
          </p:cNvSpPr>
          <p:nvPr/>
        </p:nvSpPr>
        <p:spPr bwMode="auto">
          <a:xfrm>
            <a:off x="981670" y="3229729"/>
            <a:ext cx="5400600" cy="2585323"/>
          </a:xfrm>
          <a:prstGeom prst="rect">
            <a:avLst/>
          </a:prstGeom>
          <a:solidFill>
            <a:schemeClr val="bg1">
              <a:lumMod val="95000"/>
            </a:schemeClr>
          </a:solidFill>
        </p:spPr>
        <p:txBody>
          <a:bodyPr wrap="square">
            <a:spAutoFit/>
          </a:bodyPr>
          <a:lstStyle/>
          <a:p>
            <a:pPr>
              <a:lnSpc>
                <a:spcPct val="150000"/>
              </a:lnSpc>
            </a:pPr>
            <a:r>
              <a:rPr lang="en-US" altLang="zh-CN" dirty="0"/>
              <a:t>std::vector&lt;</a:t>
            </a:r>
            <a:r>
              <a:rPr lang="en-US" altLang="zh-CN" dirty="0" err="1"/>
              <a:t>int</a:t>
            </a:r>
            <a:r>
              <a:rPr lang="en-US" altLang="zh-CN" dirty="0"/>
              <a:t>&gt; data{1, 2, 3, 2, 5};</a:t>
            </a:r>
          </a:p>
          <a:p>
            <a:pPr>
              <a:lnSpc>
                <a:spcPct val="150000"/>
              </a:lnSpc>
            </a:pPr>
            <a:r>
              <a:rPr lang="en-US" altLang="zh-CN" dirty="0"/>
              <a:t>std::vector&lt;</a:t>
            </a:r>
            <a:r>
              <a:rPr lang="en-US" altLang="zh-CN" dirty="0" err="1"/>
              <a:t>int</a:t>
            </a:r>
            <a:r>
              <a:rPr lang="en-US" altLang="zh-CN" dirty="0"/>
              <a:t>&gt; </a:t>
            </a:r>
            <a:r>
              <a:rPr lang="en-US" altLang="zh-CN" dirty="0" err="1"/>
              <a:t>data_copy</a:t>
            </a:r>
            <a:r>
              <a:rPr lang="en-US" altLang="zh-CN" dirty="0"/>
              <a:t>(</a:t>
            </a:r>
            <a:r>
              <a:rPr lang="en-US" altLang="zh-CN" dirty="0" err="1">
                <a:solidFill>
                  <a:srgbClr val="FF0000"/>
                </a:solidFill>
              </a:rPr>
              <a:t>data.size</a:t>
            </a:r>
            <a:r>
              <a:rPr lang="en-US" altLang="zh-CN" dirty="0">
                <a:solidFill>
                  <a:srgbClr val="FF0000"/>
                </a:solidFill>
              </a:rPr>
              <a:t>()</a:t>
            </a:r>
            <a:r>
              <a:rPr lang="en-US" altLang="zh-CN" dirty="0"/>
              <a:t>);</a:t>
            </a:r>
          </a:p>
          <a:p>
            <a:pPr>
              <a:lnSpc>
                <a:spcPct val="150000"/>
              </a:lnSpc>
            </a:pPr>
            <a:r>
              <a:rPr lang="en-US" altLang="zh-CN" dirty="0"/>
              <a:t>std::</a:t>
            </a:r>
            <a:r>
              <a:rPr lang="en-US" altLang="zh-CN" dirty="0" err="1"/>
              <a:t>copy_if</a:t>
            </a:r>
            <a:r>
              <a:rPr lang="en-US" altLang="zh-CN" dirty="0"/>
              <a:t>(</a:t>
            </a:r>
            <a:r>
              <a:rPr lang="en-US" altLang="zh-CN" dirty="0" err="1"/>
              <a:t>data.begin</a:t>
            </a:r>
            <a:r>
              <a:rPr lang="en-US" altLang="zh-CN" dirty="0"/>
              <a:t>(), data.end(), </a:t>
            </a:r>
            <a:r>
              <a:rPr lang="en-US" altLang="zh-CN" dirty="0" err="1"/>
              <a:t>data_copy.begin</a:t>
            </a:r>
            <a:r>
              <a:rPr lang="en-US" altLang="zh-CN" dirty="0"/>
              <a:t>(), [](</a:t>
            </a:r>
            <a:r>
              <a:rPr lang="en-US" altLang="zh-CN" dirty="0" err="1"/>
              <a:t>int</a:t>
            </a:r>
            <a:r>
              <a:rPr lang="en-US" altLang="zh-CN" dirty="0"/>
              <a:t> v) {return </a:t>
            </a:r>
            <a:r>
              <a:rPr lang="en-US" altLang="zh-CN" dirty="0">
                <a:solidFill>
                  <a:srgbClr val="0000FF"/>
                </a:solidFill>
              </a:rPr>
              <a:t>((v % 2) == 0)</a:t>
            </a:r>
            <a:r>
              <a:rPr lang="en-US" altLang="zh-CN" dirty="0"/>
              <a:t>;});</a:t>
            </a:r>
          </a:p>
          <a:p>
            <a:pPr>
              <a:lnSpc>
                <a:spcPct val="150000"/>
              </a:lnSpc>
            </a:pPr>
            <a:r>
              <a:rPr lang="en-US" altLang="zh-CN" dirty="0"/>
              <a:t>std::for_each(</a:t>
            </a:r>
            <a:r>
              <a:rPr lang="en-US" altLang="zh-CN" dirty="0" err="1"/>
              <a:t>data_copy.begin</a:t>
            </a:r>
            <a:r>
              <a:rPr lang="en-US" altLang="zh-CN" dirty="0"/>
              <a:t>(), </a:t>
            </a:r>
            <a:r>
              <a:rPr lang="en-US" altLang="zh-CN" dirty="0" err="1"/>
              <a:t>data_copy.end</a:t>
            </a:r>
            <a:r>
              <a:rPr lang="en-US" altLang="zh-CN" dirty="0"/>
              <a:t>(), [](</a:t>
            </a:r>
            <a:r>
              <a:rPr lang="en-US" altLang="zh-CN" dirty="0" err="1"/>
              <a:t>int</a:t>
            </a:r>
            <a:r>
              <a:rPr lang="en-US" altLang="zh-CN" dirty="0"/>
              <a:t> v) {std::cout &lt;&lt; v &lt;&lt; std::endl;});</a:t>
            </a:r>
            <a:endParaRPr lang="zh-CN" altLang="zh-CN" dirty="0">
              <a:cs typeface="Calibri" panose="020F0502020204030204" pitchFamily="34" charset="0"/>
            </a:endParaRPr>
          </a:p>
        </p:txBody>
      </p:sp>
      <p:sp>
        <p:nvSpPr>
          <p:cNvPr id="12" name="矩形 11"/>
          <p:cNvSpPr/>
          <p:nvPr/>
        </p:nvSpPr>
        <p:spPr>
          <a:xfrm>
            <a:off x="985019" y="1413570"/>
            <a:ext cx="9217024" cy="1323439"/>
          </a:xfrm>
          <a:prstGeom prst="rect">
            <a:avLst/>
          </a:prstGeom>
        </p:spPr>
        <p:txBody>
          <a:bodyPr wrap="square">
            <a:spAutoFit/>
          </a:bodyPr>
          <a:lstStyle/>
          <a:p>
            <a:r>
              <a:rPr lang="en-US" altLang="zh-CN" sz="2000" dirty="0" err="1">
                <a:solidFill>
                  <a:srgbClr val="00B0F0"/>
                </a:solidFill>
                <a:latin typeface="+mn-ea"/>
                <a:ea typeface="+mn-ea"/>
              </a:rPr>
              <a:t>copy_if</a:t>
            </a:r>
            <a:r>
              <a:rPr lang="en-US" altLang="zh-CN" sz="2000" dirty="0">
                <a:solidFill>
                  <a:srgbClr val="00B0F0"/>
                </a:solidFill>
                <a:latin typeface="+mn-ea"/>
                <a:ea typeface="+mn-ea"/>
              </a:rPr>
              <a:t>(InputIt first, InputIt last, </a:t>
            </a:r>
            <a:r>
              <a:rPr lang="en-US" altLang="zh-CN" sz="2000" dirty="0" err="1">
                <a:solidFill>
                  <a:srgbClr val="00B0F0"/>
                </a:solidFill>
                <a:latin typeface="+mn-ea"/>
                <a:ea typeface="+mn-ea"/>
              </a:rPr>
              <a:t>OutputIt</a:t>
            </a:r>
            <a:r>
              <a:rPr lang="en-US" altLang="zh-CN" sz="2000" dirty="0">
                <a:solidFill>
                  <a:srgbClr val="00B0F0"/>
                </a:solidFill>
                <a:latin typeface="+mn-ea"/>
                <a:ea typeface="+mn-ea"/>
              </a:rPr>
              <a:t> </a:t>
            </a:r>
            <a:r>
              <a:rPr lang="en-US" altLang="zh-CN" sz="2000" dirty="0" err="1">
                <a:solidFill>
                  <a:srgbClr val="00B0F0"/>
                </a:solidFill>
                <a:latin typeface="+mn-ea"/>
                <a:ea typeface="+mn-ea"/>
              </a:rPr>
              <a:t>d_first</a:t>
            </a:r>
            <a:r>
              <a:rPr lang="en-US" altLang="zh-CN" sz="2000" dirty="0">
                <a:solidFill>
                  <a:srgbClr val="00B0F0"/>
                </a:solidFill>
                <a:latin typeface="+mn-ea"/>
                <a:ea typeface="+mn-ea"/>
              </a:rPr>
              <a:t>, UnaryPredicate p);</a:t>
            </a:r>
          </a:p>
          <a:p>
            <a:pPr>
              <a:lnSpc>
                <a:spcPct val="150000"/>
              </a:lnSpc>
            </a:pPr>
            <a:r>
              <a:rPr lang="en-US" altLang="zh-CN" sz="2000" dirty="0">
                <a:latin typeface="+mn-ea"/>
                <a:ea typeface="+mn-ea"/>
              </a:rPr>
              <a:t>first, last</a:t>
            </a:r>
            <a:r>
              <a:rPr lang="zh-CN" altLang="en-US" sz="2000" dirty="0">
                <a:latin typeface="+mn-ea"/>
                <a:ea typeface="+mn-ea"/>
              </a:rPr>
              <a:t>：要拷贝的元素范围</a:t>
            </a:r>
            <a:endParaRPr lang="en-US" altLang="zh-CN" sz="2000" dirty="0">
              <a:latin typeface="+mn-ea"/>
              <a:ea typeface="+mn-ea"/>
            </a:endParaRPr>
          </a:p>
          <a:p>
            <a:pPr>
              <a:lnSpc>
                <a:spcPct val="150000"/>
              </a:lnSpc>
            </a:pPr>
            <a:r>
              <a:rPr lang="en-US" altLang="zh-CN" sz="2000" dirty="0" err="1">
                <a:latin typeface="+mn-ea"/>
                <a:ea typeface="+mn-ea"/>
              </a:rPr>
              <a:t>d_first</a:t>
            </a:r>
            <a:r>
              <a:rPr lang="zh-CN" altLang="en-US" sz="2000" dirty="0">
                <a:latin typeface="+mn-ea"/>
                <a:ea typeface="+mn-ea"/>
              </a:rPr>
              <a:t>：目标范围的起始（满足</a:t>
            </a:r>
            <a:r>
              <a:rPr lang="en-US" altLang="zh-CN" sz="2000" dirty="0">
                <a:latin typeface="+mn-ea"/>
                <a:ea typeface="+mn-ea"/>
              </a:rPr>
              <a:t>operator++</a:t>
            </a:r>
            <a:r>
              <a:rPr lang="zh-CN" altLang="en-US" sz="2000" dirty="0">
                <a:latin typeface="+mn-ea"/>
                <a:ea typeface="+mn-ea"/>
              </a:rPr>
              <a:t>操作）</a:t>
            </a:r>
          </a:p>
        </p:txBody>
      </p:sp>
      <p:sp>
        <p:nvSpPr>
          <p:cNvPr id="20" name="矩形 19"/>
          <p:cNvSpPr/>
          <p:nvPr/>
        </p:nvSpPr>
        <p:spPr>
          <a:xfrm>
            <a:off x="6961683" y="3176602"/>
            <a:ext cx="2989757" cy="1477328"/>
          </a:xfrm>
          <a:prstGeom prst="rect">
            <a:avLst/>
          </a:prstGeom>
          <a:solidFill>
            <a:schemeClr val="bg1">
              <a:lumMod val="95000"/>
            </a:schemeClr>
          </a:solidFill>
        </p:spPr>
        <p:txBody>
          <a:bodyPr wrap="square">
            <a:spAutoFit/>
          </a:bodyPr>
          <a:lstStyle/>
          <a:p>
            <a:pPr algn="ctr"/>
            <a:r>
              <a:rPr lang="en-US" altLang="zh-CN" dirty="0">
                <a:solidFill>
                  <a:srgbClr val="00B0F0"/>
                </a:solidFill>
              </a:rPr>
              <a:t>2</a:t>
            </a:r>
          </a:p>
          <a:p>
            <a:pPr algn="ctr"/>
            <a:r>
              <a:rPr lang="en-US" altLang="zh-CN" dirty="0">
                <a:solidFill>
                  <a:srgbClr val="00B0F0"/>
                </a:solidFill>
              </a:rPr>
              <a:t>2</a:t>
            </a:r>
          </a:p>
          <a:p>
            <a:pPr algn="ctr"/>
            <a:r>
              <a:rPr lang="en-US" altLang="zh-CN" dirty="0">
                <a:solidFill>
                  <a:srgbClr val="00B0F0"/>
                </a:solidFill>
              </a:rPr>
              <a:t>0</a:t>
            </a:r>
          </a:p>
          <a:p>
            <a:pPr algn="ctr"/>
            <a:r>
              <a:rPr lang="en-US" altLang="zh-CN" dirty="0">
                <a:solidFill>
                  <a:srgbClr val="00B0F0"/>
                </a:solidFill>
              </a:rPr>
              <a:t>0</a:t>
            </a:r>
          </a:p>
          <a:p>
            <a:pPr algn="ctr"/>
            <a:r>
              <a:rPr lang="en-US" altLang="zh-CN" dirty="0">
                <a:solidFill>
                  <a:srgbClr val="00B0F0"/>
                </a:solidFill>
              </a:rPr>
              <a:t>0</a:t>
            </a:r>
          </a:p>
        </p:txBody>
      </p:sp>
      <p:sp>
        <p:nvSpPr>
          <p:cNvPr id="21" name="矩形 20"/>
          <p:cNvSpPr/>
          <p:nvPr/>
        </p:nvSpPr>
        <p:spPr>
          <a:xfrm>
            <a:off x="6961683" y="2829039"/>
            <a:ext cx="2989757" cy="369332"/>
          </a:xfrm>
          <a:prstGeom prst="rect">
            <a:avLst/>
          </a:prstGeom>
          <a:solidFill>
            <a:schemeClr val="bg1">
              <a:lumMod val="95000"/>
            </a:schemeClr>
          </a:solidFill>
        </p:spPr>
        <p:txBody>
          <a:bodyPr wrap="square">
            <a:spAutoFit/>
          </a:bodyPr>
          <a:lstStyle/>
          <a:p>
            <a:pPr algn="ctr"/>
            <a:r>
              <a:rPr lang="zh-CN" altLang="en-US" dirty="0">
                <a:latin typeface="+mn-ea"/>
                <a:ea typeface="+mn-ea"/>
              </a:rPr>
              <a:t>拷贝后输出新的数据如下</a:t>
            </a:r>
            <a:endParaRPr lang="en-US" altLang="zh-CN" dirty="0">
              <a:latin typeface="+mn-ea"/>
              <a:ea typeface="+mn-ea"/>
            </a:endParaRPr>
          </a:p>
        </p:txBody>
      </p:sp>
      <p:sp>
        <p:nvSpPr>
          <p:cNvPr id="22" name="矩形 21"/>
          <p:cNvSpPr/>
          <p:nvPr/>
        </p:nvSpPr>
        <p:spPr>
          <a:xfrm>
            <a:off x="981670" y="2860397"/>
            <a:ext cx="5400600" cy="369332"/>
          </a:xfrm>
          <a:prstGeom prst="rect">
            <a:avLst/>
          </a:prstGeom>
          <a:solidFill>
            <a:schemeClr val="bg1">
              <a:lumMod val="85000"/>
            </a:schemeClr>
          </a:solidFill>
        </p:spPr>
        <p:txBody>
          <a:bodyPr wrap="square">
            <a:spAutoFit/>
          </a:bodyPr>
          <a:lstStyle/>
          <a:p>
            <a:pPr algn="ctr"/>
            <a:r>
              <a:rPr lang="zh-CN" altLang="en-US" dirty="0">
                <a:latin typeface="+mn-ea"/>
                <a:ea typeface="+mn-ea"/>
              </a:rPr>
              <a:t>将</a:t>
            </a:r>
            <a:r>
              <a:rPr lang="en-US" altLang="zh-CN" dirty="0">
                <a:latin typeface="+mn-ea"/>
                <a:ea typeface="+mn-ea"/>
              </a:rPr>
              <a:t>data</a:t>
            </a:r>
            <a:r>
              <a:rPr lang="zh-CN" altLang="en-US" dirty="0">
                <a:latin typeface="+mn-ea"/>
                <a:ea typeface="+mn-ea"/>
              </a:rPr>
              <a:t>中的偶数拷贝到</a:t>
            </a:r>
            <a:r>
              <a:rPr lang="en-US" altLang="zh-CN" dirty="0" err="1">
                <a:latin typeface="+mn-ea"/>
                <a:ea typeface="+mn-ea"/>
              </a:rPr>
              <a:t>data_copy</a:t>
            </a:r>
            <a:r>
              <a:rPr lang="zh-CN" altLang="en-US" dirty="0">
                <a:latin typeface="+mn-ea"/>
                <a:ea typeface="+mn-ea"/>
              </a:rPr>
              <a:t>中</a:t>
            </a:r>
            <a:endParaRPr lang="en-US" altLang="zh-CN" dirty="0">
              <a:latin typeface="+mn-ea"/>
              <a:ea typeface="+mn-ea"/>
            </a:endParaRPr>
          </a:p>
        </p:txBody>
      </p:sp>
      <p:sp>
        <p:nvSpPr>
          <p:cNvPr id="6" name="矩形 5"/>
          <p:cNvSpPr/>
          <p:nvPr/>
        </p:nvSpPr>
        <p:spPr>
          <a:xfrm>
            <a:off x="6543011" y="4800367"/>
            <a:ext cx="5112568" cy="1569660"/>
          </a:xfrm>
          <a:prstGeom prst="rect">
            <a:avLst/>
          </a:prstGeom>
        </p:spPr>
        <p:txBody>
          <a:bodyPr wrap="square">
            <a:spAutoFit/>
          </a:bodyPr>
          <a:lstStyle/>
          <a:p>
            <a:pPr>
              <a:lnSpc>
                <a:spcPct val="150000"/>
              </a:lnSpc>
            </a:pPr>
            <a:r>
              <a:rPr lang="zh-CN" altLang="en-US" sz="1600" dirty="0">
                <a:latin typeface="+mn-ea"/>
                <a:ea typeface="+mn-ea"/>
              </a:rPr>
              <a:t>在此例中，实际上拷贝满足时满足条件的元素个数应该是小于等于</a:t>
            </a:r>
            <a:r>
              <a:rPr lang="en-US" altLang="zh-CN" sz="1600" dirty="0" err="1">
                <a:latin typeface="+mn-ea"/>
                <a:ea typeface="+mn-ea"/>
              </a:rPr>
              <a:t>data.size</a:t>
            </a:r>
            <a:r>
              <a:rPr lang="en-US" altLang="zh-CN" sz="1600" dirty="0">
                <a:latin typeface="+mn-ea"/>
                <a:ea typeface="+mn-ea"/>
              </a:rPr>
              <a:t>()</a:t>
            </a:r>
            <a:r>
              <a:rPr lang="zh-CN" altLang="en-US" sz="1600" dirty="0">
                <a:latin typeface="+mn-ea"/>
                <a:ea typeface="+mn-ea"/>
              </a:rPr>
              <a:t>的，但在构造</a:t>
            </a:r>
            <a:r>
              <a:rPr lang="en-US" altLang="zh-CN" sz="1600" dirty="0" err="1">
                <a:latin typeface="+mn-ea"/>
                <a:ea typeface="+mn-ea"/>
              </a:rPr>
              <a:t>data_copy</a:t>
            </a:r>
            <a:r>
              <a:rPr lang="zh-CN" altLang="en-US" sz="1600" dirty="0">
                <a:latin typeface="+mn-ea"/>
                <a:ea typeface="+mn-ea"/>
              </a:rPr>
              <a:t>时将其元素个数指定为</a:t>
            </a:r>
            <a:r>
              <a:rPr lang="en-US" altLang="zh-CN" sz="1600" dirty="0" err="1">
                <a:solidFill>
                  <a:srgbClr val="FF0000"/>
                </a:solidFill>
                <a:latin typeface="+mn-ea"/>
                <a:ea typeface="+mn-ea"/>
              </a:rPr>
              <a:t>data.size</a:t>
            </a:r>
            <a:r>
              <a:rPr lang="en-US" altLang="zh-CN" sz="1600" dirty="0">
                <a:solidFill>
                  <a:srgbClr val="FF0000"/>
                </a:solidFill>
                <a:latin typeface="+mn-ea"/>
                <a:ea typeface="+mn-ea"/>
              </a:rPr>
              <a:t>()</a:t>
            </a:r>
            <a:r>
              <a:rPr lang="zh-CN" altLang="en-US" sz="1600" dirty="0">
                <a:latin typeface="+mn-ea"/>
                <a:ea typeface="+mn-ea"/>
              </a:rPr>
              <a:t>，实际情况则仅拷贝了</a:t>
            </a:r>
            <a:r>
              <a:rPr lang="en-US" altLang="zh-CN" sz="1600" dirty="0">
                <a:latin typeface="+mn-ea"/>
                <a:ea typeface="+mn-ea"/>
              </a:rPr>
              <a:t>2</a:t>
            </a:r>
            <a:r>
              <a:rPr lang="zh-CN" altLang="en-US" sz="1600" dirty="0">
                <a:latin typeface="+mn-ea"/>
                <a:ea typeface="+mn-ea"/>
              </a:rPr>
              <a:t>个元素，那么存在</a:t>
            </a:r>
            <a:r>
              <a:rPr lang="en-US" altLang="zh-CN" sz="1600" dirty="0">
                <a:latin typeface="+mn-ea"/>
                <a:ea typeface="+mn-ea"/>
              </a:rPr>
              <a:t>3</a:t>
            </a:r>
            <a:r>
              <a:rPr lang="zh-CN" altLang="en-US" sz="1600" dirty="0">
                <a:latin typeface="+mn-ea"/>
                <a:ea typeface="+mn-ea"/>
              </a:rPr>
              <a:t>个元素的存储空间是冗余的</a:t>
            </a:r>
          </a:p>
        </p:txBody>
      </p:sp>
    </p:spTree>
    <p:extLst>
      <p:ext uri="{BB962C8B-B14F-4D97-AF65-F5344CB8AC3E}">
        <p14:creationId xmlns:p14="http://schemas.microsoft.com/office/powerpoint/2010/main" val="941622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 Algorithm——</a:t>
            </a:r>
            <a:r>
              <a:rPr lang="zh-CN" altLang="en-US" sz="4000" dirty="0">
                <a:solidFill>
                  <a:srgbClr val="FF0000"/>
                </a:solidFill>
                <a:latin typeface="微软雅黑" panose="020B0503020204020204" pitchFamily="34" charset="-122"/>
                <a:ea typeface="微软雅黑" panose="020B0503020204020204" pitchFamily="34" charset="-122"/>
              </a:rPr>
              <a:t>更易型</a:t>
            </a:r>
            <a:endParaRPr lang="zh-CN" altLang="en-US" dirty="0">
              <a:solidFill>
                <a:srgbClr val="FF0000"/>
              </a:solidFill>
            </a:endParaRPr>
          </a:p>
        </p:txBody>
      </p:sp>
      <p:sp>
        <p:nvSpPr>
          <p:cNvPr id="3" name="内容占位符 2"/>
          <p:cNvSpPr>
            <a:spLocks noGrp="1"/>
          </p:cNvSpPr>
          <p:nvPr>
            <p:ph idx="1"/>
          </p:nvPr>
        </p:nvSpPr>
        <p:spPr>
          <a:xfrm>
            <a:off x="590400" y="837506"/>
            <a:ext cx="11088000" cy="606894"/>
          </a:xfrm>
        </p:spPr>
        <p:txBody>
          <a:bodyPr>
            <a:noAutofit/>
          </a:bodyPr>
          <a:lstStyle/>
          <a:p>
            <a:pPr>
              <a:buFont typeface="Wingdings" panose="05000000000000000000" pitchFamily="2" charset="2"/>
              <a:buChar char="n"/>
            </a:pPr>
            <a:r>
              <a:rPr lang="en-US" altLang="zh-CN" dirty="0" err="1"/>
              <a:t>copy_if</a:t>
            </a:r>
            <a:r>
              <a:rPr lang="zh-CN" altLang="en-US" dirty="0"/>
              <a:t>（续）</a:t>
            </a:r>
            <a:endParaRPr lang="en-US" altLang="zh-CN"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57</a:t>
            </a:fld>
            <a:endParaRPr lang="en-GB" altLang="zh-CN">
              <a:solidFill>
                <a:srgbClr val="000000"/>
              </a:solidFill>
            </a:endParaRPr>
          </a:p>
        </p:txBody>
      </p:sp>
      <p:sp>
        <p:nvSpPr>
          <p:cNvPr id="5" name="Rectangle 2"/>
          <p:cNvSpPr>
            <a:spLocks noChangeArrowheads="1"/>
          </p:cNvSpPr>
          <p:nvPr/>
        </p:nvSpPr>
        <p:spPr bwMode="auto">
          <a:xfrm>
            <a:off x="1002233" y="2719006"/>
            <a:ext cx="6535514" cy="2403863"/>
          </a:xfrm>
          <a:prstGeom prst="rect">
            <a:avLst/>
          </a:prstGeom>
          <a:solidFill>
            <a:schemeClr val="bg1">
              <a:lumMod val="95000"/>
            </a:schemeClr>
          </a:solidFill>
        </p:spPr>
        <p:txBody>
          <a:bodyPr wrap="square">
            <a:spAutoFit/>
          </a:bodyPr>
          <a:lstStyle/>
          <a:p>
            <a:pPr>
              <a:lnSpc>
                <a:spcPts val="2600"/>
              </a:lnSpc>
            </a:pPr>
            <a:r>
              <a:rPr lang="en-US" altLang="zh-CN" dirty="0"/>
              <a:t>std::vector&lt;</a:t>
            </a:r>
            <a:r>
              <a:rPr lang="en-US" altLang="zh-CN" dirty="0" err="1"/>
              <a:t>int</a:t>
            </a:r>
            <a:r>
              <a:rPr lang="en-US" altLang="zh-CN" dirty="0"/>
              <a:t>&gt; data{1, 2, 3, 2, 5};</a:t>
            </a:r>
          </a:p>
          <a:p>
            <a:pPr>
              <a:lnSpc>
                <a:spcPts val="2600"/>
              </a:lnSpc>
            </a:pPr>
            <a:r>
              <a:rPr lang="en-US" altLang="zh-CN" dirty="0"/>
              <a:t>std::vector&lt;</a:t>
            </a:r>
            <a:r>
              <a:rPr lang="en-US" altLang="zh-CN" dirty="0" err="1"/>
              <a:t>int</a:t>
            </a:r>
            <a:r>
              <a:rPr lang="en-US" altLang="zh-CN" dirty="0"/>
              <a:t>&gt; </a:t>
            </a:r>
            <a:r>
              <a:rPr lang="en-US" altLang="zh-CN" dirty="0" err="1"/>
              <a:t>data_copy</a:t>
            </a:r>
            <a:r>
              <a:rPr lang="en-US" altLang="zh-CN" dirty="0"/>
              <a:t>;</a:t>
            </a:r>
          </a:p>
          <a:p>
            <a:pPr>
              <a:lnSpc>
                <a:spcPts val="2600"/>
              </a:lnSpc>
            </a:pPr>
            <a:r>
              <a:rPr lang="en-US" altLang="zh-CN" dirty="0"/>
              <a:t>std::</a:t>
            </a:r>
            <a:r>
              <a:rPr lang="en-US" altLang="zh-CN" dirty="0" err="1"/>
              <a:t>copy_if</a:t>
            </a:r>
            <a:r>
              <a:rPr lang="en-US" altLang="zh-CN" dirty="0"/>
              <a:t>(</a:t>
            </a:r>
            <a:r>
              <a:rPr lang="en-US" altLang="zh-CN" dirty="0" err="1"/>
              <a:t>data.begin</a:t>
            </a:r>
            <a:r>
              <a:rPr lang="en-US" altLang="zh-CN" dirty="0"/>
              <a:t>(), data.end(), </a:t>
            </a:r>
            <a:r>
              <a:rPr lang="en-US" altLang="zh-CN" dirty="0">
                <a:solidFill>
                  <a:srgbClr val="00B0F0"/>
                </a:solidFill>
              </a:rPr>
              <a:t>std::</a:t>
            </a:r>
            <a:r>
              <a:rPr lang="en-US" altLang="zh-CN" dirty="0" err="1">
                <a:solidFill>
                  <a:srgbClr val="00B0F0"/>
                </a:solidFill>
              </a:rPr>
              <a:t>back_inserter</a:t>
            </a:r>
            <a:r>
              <a:rPr lang="en-US" altLang="zh-CN" dirty="0">
                <a:solidFill>
                  <a:srgbClr val="00B0F0"/>
                </a:solidFill>
              </a:rPr>
              <a:t>(</a:t>
            </a:r>
            <a:r>
              <a:rPr lang="en-US" altLang="zh-CN" dirty="0" err="1">
                <a:solidFill>
                  <a:srgbClr val="00B0F0"/>
                </a:solidFill>
              </a:rPr>
              <a:t>data_copy</a:t>
            </a:r>
            <a:r>
              <a:rPr lang="en-US" altLang="zh-CN" dirty="0">
                <a:solidFill>
                  <a:srgbClr val="00B0F0"/>
                </a:solidFill>
              </a:rPr>
              <a:t>)</a:t>
            </a:r>
            <a:r>
              <a:rPr lang="en-US" altLang="zh-CN" dirty="0"/>
              <a:t>, </a:t>
            </a:r>
          </a:p>
          <a:p>
            <a:pPr>
              <a:lnSpc>
                <a:spcPts val="2600"/>
              </a:lnSpc>
            </a:pPr>
            <a:r>
              <a:rPr lang="en-US" altLang="zh-CN" dirty="0"/>
              <a:t>    [](</a:t>
            </a:r>
            <a:r>
              <a:rPr lang="en-US" altLang="zh-CN" dirty="0" err="1"/>
              <a:t>int</a:t>
            </a:r>
            <a:r>
              <a:rPr lang="en-US" altLang="zh-CN" dirty="0"/>
              <a:t> v) {return </a:t>
            </a:r>
            <a:r>
              <a:rPr lang="en-US" altLang="zh-CN" dirty="0">
                <a:solidFill>
                  <a:srgbClr val="0000FF"/>
                </a:solidFill>
              </a:rPr>
              <a:t>((v % 2) == 0)</a:t>
            </a:r>
            <a:r>
              <a:rPr lang="en-US" altLang="zh-CN" dirty="0"/>
              <a:t>;});</a:t>
            </a:r>
          </a:p>
          <a:p>
            <a:pPr>
              <a:lnSpc>
                <a:spcPts val="2600"/>
              </a:lnSpc>
            </a:pPr>
            <a:r>
              <a:rPr lang="en-US" altLang="zh-CN" dirty="0"/>
              <a:t>std::for_each(</a:t>
            </a:r>
            <a:r>
              <a:rPr lang="en-US" altLang="zh-CN" dirty="0" err="1"/>
              <a:t>data_copy.begin</a:t>
            </a:r>
            <a:r>
              <a:rPr lang="en-US" altLang="zh-CN" dirty="0"/>
              <a:t>(), </a:t>
            </a:r>
            <a:r>
              <a:rPr lang="en-US" altLang="zh-CN" dirty="0" err="1"/>
              <a:t>data_copy.end</a:t>
            </a:r>
            <a:r>
              <a:rPr lang="en-US" altLang="zh-CN" dirty="0"/>
              <a:t>(),</a:t>
            </a:r>
          </a:p>
          <a:p>
            <a:pPr>
              <a:lnSpc>
                <a:spcPts val="2600"/>
              </a:lnSpc>
            </a:pPr>
            <a:r>
              <a:rPr lang="en-US" altLang="zh-CN" dirty="0"/>
              <a:t>    [](</a:t>
            </a:r>
            <a:r>
              <a:rPr lang="en-US" altLang="zh-CN" dirty="0" err="1"/>
              <a:t>int</a:t>
            </a:r>
            <a:r>
              <a:rPr lang="en-US" altLang="zh-CN" dirty="0"/>
              <a:t> v) {std::cout &lt;&lt; v &lt;&lt; std::endl;});</a:t>
            </a:r>
          </a:p>
          <a:p>
            <a:pPr>
              <a:lnSpc>
                <a:spcPts val="2600"/>
              </a:lnSpc>
            </a:pPr>
            <a:r>
              <a:rPr lang="en-US" altLang="zh-CN" u="sng" dirty="0"/>
              <a:t>std</a:t>
            </a:r>
            <a:r>
              <a:rPr lang="en-US" altLang="zh-CN" dirty="0"/>
              <a:t>::cout &lt;&lt; "size of </a:t>
            </a:r>
            <a:r>
              <a:rPr lang="en-US" altLang="zh-CN" dirty="0" err="1"/>
              <a:t>data_copy</a:t>
            </a:r>
            <a:r>
              <a:rPr lang="en-US" altLang="zh-CN" dirty="0"/>
              <a:t> is " &lt;&lt; </a:t>
            </a:r>
            <a:r>
              <a:rPr lang="en-US" altLang="zh-CN" dirty="0" err="1"/>
              <a:t>data_copy.size</a:t>
            </a:r>
            <a:r>
              <a:rPr lang="en-US" altLang="zh-CN" dirty="0"/>
              <a:t>() &lt;&lt; </a:t>
            </a:r>
            <a:r>
              <a:rPr lang="en-US" altLang="zh-CN" u="sng" dirty="0"/>
              <a:t>std</a:t>
            </a:r>
            <a:r>
              <a:rPr lang="en-US" altLang="zh-CN" dirty="0"/>
              <a:t>::endl;</a:t>
            </a:r>
          </a:p>
        </p:txBody>
      </p:sp>
      <p:sp>
        <p:nvSpPr>
          <p:cNvPr id="12" name="矩形 11"/>
          <p:cNvSpPr/>
          <p:nvPr/>
        </p:nvSpPr>
        <p:spPr>
          <a:xfrm>
            <a:off x="985019" y="1413570"/>
            <a:ext cx="10369152" cy="1015663"/>
          </a:xfrm>
          <a:prstGeom prst="rect">
            <a:avLst/>
          </a:prstGeom>
        </p:spPr>
        <p:txBody>
          <a:bodyPr wrap="square">
            <a:spAutoFit/>
          </a:bodyPr>
          <a:lstStyle/>
          <a:p>
            <a:pPr>
              <a:lnSpc>
                <a:spcPct val="150000"/>
              </a:lnSpc>
            </a:pPr>
            <a:r>
              <a:rPr lang="zh-CN" altLang="en-US" sz="2000" dirty="0">
                <a:latin typeface="+mn-ea"/>
                <a:ea typeface="+mn-ea"/>
              </a:rPr>
              <a:t>在需要进行拷贝时，往往无法预先知道待拷贝容器的元素个数，而无法预先构造满足要求的拷贝目标容器空间大小</a:t>
            </a:r>
          </a:p>
        </p:txBody>
      </p:sp>
      <p:sp>
        <p:nvSpPr>
          <p:cNvPr id="20" name="矩形 19"/>
          <p:cNvSpPr/>
          <p:nvPr/>
        </p:nvSpPr>
        <p:spPr>
          <a:xfrm>
            <a:off x="1002233" y="5530800"/>
            <a:ext cx="2989757" cy="861774"/>
          </a:xfrm>
          <a:prstGeom prst="rect">
            <a:avLst/>
          </a:prstGeom>
          <a:solidFill>
            <a:schemeClr val="bg1">
              <a:lumMod val="95000"/>
            </a:schemeClr>
          </a:solidFill>
        </p:spPr>
        <p:txBody>
          <a:bodyPr wrap="square">
            <a:spAutoFit/>
          </a:bodyPr>
          <a:lstStyle/>
          <a:p>
            <a:pPr algn="ctr">
              <a:lnSpc>
                <a:spcPts val="2000"/>
              </a:lnSpc>
            </a:pPr>
            <a:r>
              <a:rPr lang="en-US" altLang="zh-CN" dirty="0">
                <a:solidFill>
                  <a:srgbClr val="00B0F0"/>
                </a:solidFill>
              </a:rPr>
              <a:t>2</a:t>
            </a:r>
          </a:p>
          <a:p>
            <a:pPr algn="ctr">
              <a:lnSpc>
                <a:spcPts val="2000"/>
              </a:lnSpc>
            </a:pPr>
            <a:r>
              <a:rPr lang="en-US" altLang="zh-CN" dirty="0">
                <a:solidFill>
                  <a:srgbClr val="00B0F0"/>
                </a:solidFill>
              </a:rPr>
              <a:t>2</a:t>
            </a:r>
          </a:p>
          <a:p>
            <a:pPr algn="ctr">
              <a:lnSpc>
                <a:spcPts val="2000"/>
              </a:lnSpc>
            </a:pPr>
            <a:r>
              <a:rPr lang="en-US" altLang="zh-CN" dirty="0">
                <a:solidFill>
                  <a:srgbClr val="00B0F0"/>
                </a:solidFill>
              </a:rPr>
              <a:t>size of data_copy is 2</a:t>
            </a:r>
          </a:p>
        </p:txBody>
      </p:sp>
      <p:sp>
        <p:nvSpPr>
          <p:cNvPr id="21" name="矩形 20"/>
          <p:cNvSpPr/>
          <p:nvPr/>
        </p:nvSpPr>
        <p:spPr>
          <a:xfrm>
            <a:off x="1002233" y="5183237"/>
            <a:ext cx="2989757" cy="369332"/>
          </a:xfrm>
          <a:prstGeom prst="rect">
            <a:avLst/>
          </a:prstGeom>
          <a:solidFill>
            <a:schemeClr val="bg1">
              <a:lumMod val="85000"/>
            </a:schemeClr>
          </a:solidFill>
        </p:spPr>
        <p:txBody>
          <a:bodyPr wrap="square">
            <a:spAutoFit/>
          </a:bodyPr>
          <a:lstStyle/>
          <a:p>
            <a:pPr algn="ctr"/>
            <a:r>
              <a:rPr lang="zh-CN" altLang="en-US" dirty="0">
                <a:latin typeface="+mn-ea"/>
                <a:ea typeface="+mn-ea"/>
              </a:rPr>
              <a:t>拷贝后输出新的数据如下</a:t>
            </a:r>
            <a:endParaRPr lang="en-US" altLang="zh-CN" dirty="0">
              <a:latin typeface="+mn-ea"/>
              <a:ea typeface="+mn-ea"/>
            </a:endParaRPr>
          </a:p>
        </p:txBody>
      </p:sp>
      <p:sp>
        <p:nvSpPr>
          <p:cNvPr id="22" name="矩形 21"/>
          <p:cNvSpPr/>
          <p:nvPr/>
        </p:nvSpPr>
        <p:spPr>
          <a:xfrm>
            <a:off x="1002233" y="2349674"/>
            <a:ext cx="6535514" cy="369332"/>
          </a:xfrm>
          <a:prstGeom prst="rect">
            <a:avLst/>
          </a:prstGeom>
          <a:solidFill>
            <a:schemeClr val="bg1">
              <a:lumMod val="85000"/>
            </a:schemeClr>
          </a:solidFill>
        </p:spPr>
        <p:txBody>
          <a:bodyPr wrap="square">
            <a:spAutoFit/>
          </a:bodyPr>
          <a:lstStyle/>
          <a:p>
            <a:pPr algn="ctr"/>
            <a:r>
              <a:rPr lang="zh-CN" altLang="en-US" dirty="0">
                <a:latin typeface="+mn-ea"/>
                <a:ea typeface="+mn-ea"/>
              </a:rPr>
              <a:t>解决办法：使用</a:t>
            </a:r>
            <a:r>
              <a:rPr lang="en-US" altLang="zh-CN" dirty="0" err="1"/>
              <a:t>back_inserter</a:t>
            </a:r>
            <a:endParaRPr lang="en-US" altLang="zh-CN" dirty="0"/>
          </a:p>
        </p:txBody>
      </p:sp>
      <p:sp>
        <p:nvSpPr>
          <p:cNvPr id="8" name="矩形 7"/>
          <p:cNvSpPr/>
          <p:nvPr/>
        </p:nvSpPr>
        <p:spPr>
          <a:xfrm>
            <a:off x="7899388" y="2642636"/>
            <a:ext cx="3853853" cy="3416320"/>
          </a:xfrm>
          <a:prstGeom prst="rect">
            <a:avLst/>
          </a:prstGeom>
          <a:ln>
            <a:solidFill>
              <a:schemeClr val="bg1">
                <a:lumMod val="85000"/>
              </a:schemeClr>
            </a:solidFill>
          </a:ln>
        </p:spPr>
        <p:txBody>
          <a:bodyPr wrap="square">
            <a:spAutoFit/>
          </a:bodyPr>
          <a:lstStyle/>
          <a:p>
            <a:pPr>
              <a:lnSpc>
                <a:spcPct val="200000"/>
              </a:lnSpc>
            </a:pPr>
            <a:r>
              <a:rPr lang="zh-CN" altLang="en-US" dirty="0">
                <a:latin typeface="+mn-ea"/>
                <a:ea typeface="+mn-ea"/>
              </a:rPr>
              <a:t>back_inserter用于在末尾插入元素。</a:t>
            </a:r>
          </a:p>
          <a:p>
            <a:pPr>
              <a:lnSpc>
                <a:spcPct val="200000"/>
              </a:lnSpc>
            </a:pPr>
            <a:r>
              <a:rPr lang="zh-CN" altLang="en-US" dirty="0">
                <a:latin typeface="+mn-ea"/>
                <a:ea typeface="+mn-ea"/>
              </a:rPr>
              <a:t>实现方法是构造一个迭代器，这个迭代器可以在容器末尾添加元素</a:t>
            </a:r>
          </a:p>
          <a:p>
            <a:pPr>
              <a:lnSpc>
                <a:spcPct val="200000"/>
              </a:lnSpc>
            </a:pPr>
            <a:r>
              <a:rPr lang="zh-CN" altLang="en-US" dirty="0">
                <a:latin typeface="+mn-ea"/>
                <a:ea typeface="+mn-ea"/>
              </a:rPr>
              <a:t>可以使用back_inserter的容器是有push_back成员函数的容器，比如vector, list等</a:t>
            </a:r>
          </a:p>
        </p:txBody>
      </p:sp>
    </p:spTree>
    <p:extLst>
      <p:ext uri="{BB962C8B-B14F-4D97-AF65-F5344CB8AC3E}">
        <p14:creationId xmlns:p14="http://schemas.microsoft.com/office/powerpoint/2010/main" val="3152202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 Algorithm——</a:t>
            </a:r>
            <a:r>
              <a:rPr lang="zh-CN" altLang="en-US" sz="4000" dirty="0">
                <a:solidFill>
                  <a:srgbClr val="FF0000"/>
                </a:solidFill>
                <a:latin typeface="微软雅黑" panose="020B0503020204020204" pitchFamily="34" charset="-122"/>
                <a:ea typeface="微软雅黑" panose="020B0503020204020204" pitchFamily="34" charset="-122"/>
              </a:rPr>
              <a:t>更易型</a:t>
            </a:r>
            <a:endParaRPr lang="zh-CN" altLang="en-US" dirty="0">
              <a:solidFill>
                <a:srgbClr val="FF0000"/>
              </a:solidFill>
            </a:endParaRPr>
          </a:p>
        </p:txBody>
      </p:sp>
      <p:sp>
        <p:nvSpPr>
          <p:cNvPr id="3" name="内容占位符 2"/>
          <p:cNvSpPr>
            <a:spLocks noGrp="1"/>
          </p:cNvSpPr>
          <p:nvPr>
            <p:ph idx="1"/>
          </p:nvPr>
        </p:nvSpPr>
        <p:spPr>
          <a:xfrm>
            <a:off x="590400" y="837506"/>
            <a:ext cx="11088000" cy="606894"/>
          </a:xfrm>
        </p:spPr>
        <p:txBody>
          <a:bodyPr>
            <a:noAutofit/>
          </a:bodyPr>
          <a:lstStyle/>
          <a:p>
            <a:pPr>
              <a:buFont typeface="Wingdings" panose="05000000000000000000" pitchFamily="2" charset="2"/>
              <a:buChar char="n"/>
            </a:pPr>
            <a:r>
              <a:rPr lang="en-US" altLang="zh-CN" dirty="0" err="1"/>
              <a:t>for_each</a:t>
            </a:r>
            <a:r>
              <a:rPr lang="zh-CN" altLang="en-US" dirty="0"/>
              <a:t>：</a:t>
            </a:r>
            <a:r>
              <a:rPr lang="zh-CN" altLang="en-US" b="0" dirty="0"/>
              <a:t>遍历容器中每个元素，并对元素指向某个操作</a:t>
            </a:r>
            <a:endParaRPr lang="en-US" altLang="zh-CN"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58</a:t>
            </a:fld>
            <a:endParaRPr lang="en-GB" altLang="zh-CN">
              <a:solidFill>
                <a:srgbClr val="000000"/>
              </a:solidFill>
            </a:endParaRPr>
          </a:p>
        </p:txBody>
      </p:sp>
      <p:sp>
        <p:nvSpPr>
          <p:cNvPr id="5" name="Rectangle 2"/>
          <p:cNvSpPr>
            <a:spLocks noChangeArrowheads="1"/>
          </p:cNvSpPr>
          <p:nvPr/>
        </p:nvSpPr>
        <p:spPr bwMode="auto">
          <a:xfrm>
            <a:off x="1064494" y="1923471"/>
            <a:ext cx="7409358" cy="1754326"/>
          </a:xfrm>
          <a:prstGeom prst="rect">
            <a:avLst/>
          </a:prstGeom>
          <a:solidFill>
            <a:schemeClr val="bg1">
              <a:lumMod val="95000"/>
            </a:schemeClr>
          </a:solidFill>
        </p:spPr>
        <p:txBody>
          <a:bodyPr wrap="square">
            <a:spAutoFit/>
          </a:bodyPr>
          <a:lstStyle/>
          <a:p>
            <a:pPr>
              <a:lnSpc>
                <a:spcPct val="150000"/>
              </a:lnSpc>
            </a:pPr>
            <a:r>
              <a:rPr lang="en-US" altLang="zh-CN" dirty="0"/>
              <a:t>std::vector&lt;</a:t>
            </a:r>
            <a:r>
              <a:rPr lang="en-US" altLang="zh-CN" dirty="0" err="1"/>
              <a:t>int</a:t>
            </a:r>
            <a:r>
              <a:rPr lang="en-US" altLang="zh-CN" dirty="0"/>
              <a:t>&gt; data{1, 2, 3, 4, 5};</a:t>
            </a:r>
          </a:p>
          <a:p>
            <a:pPr>
              <a:lnSpc>
                <a:spcPct val="150000"/>
              </a:lnSpc>
            </a:pPr>
            <a:r>
              <a:rPr lang="en-US" altLang="zh-CN" dirty="0"/>
              <a:t>std::for_each(</a:t>
            </a:r>
            <a:r>
              <a:rPr lang="en-US" altLang="zh-CN" dirty="0" err="1"/>
              <a:t>data.begin</a:t>
            </a:r>
            <a:r>
              <a:rPr lang="en-US" altLang="zh-CN" dirty="0"/>
              <a:t>(), data.end(), [](</a:t>
            </a:r>
            <a:r>
              <a:rPr lang="en-US" altLang="zh-CN" dirty="0" err="1"/>
              <a:t>int</a:t>
            </a:r>
            <a:r>
              <a:rPr lang="en-US" altLang="zh-CN" dirty="0"/>
              <a:t> v) {std::cout &lt;&lt; v &lt;&lt; std::endl;});</a:t>
            </a:r>
          </a:p>
          <a:p>
            <a:pPr>
              <a:lnSpc>
                <a:spcPct val="150000"/>
              </a:lnSpc>
            </a:pPr>
            <a:r>
              <a:rPr lang="en-US" altLang="zh-CN" dirty="0"/>
              <a:t>std::for_each(</a:t>
            </a:r>
            <a:r>
              <a:rPr lang="en-US" altLang="zh-CN" dirty="0" err="1"/>
              <a:t>data.begin</a:t>
            </a:r>
            <a:r>
              <a:rPr lang="en-US" altLang="zh-CN" dirty="0"/>
              <a:t>(), data.end(), [](</a:t>
            </a:r>
            <a:r>
              <a:rPr lang="en-US" altLang="zh-CN" dirty="0" err="1"/>
              <a:t>int</a:t>
            </a:r>
            <a:r>
              <a:rPr lang="en-US" altLang="zh-CN" dirty="0">
                <a:solidFill>
                  <a:srgbClr val="0000FF"/>
                </a:solidFill>
              </a:rPr>
              <a:t>&amp;</a:t>
            </a:r>
            <a:r>
              <a:rPr lang="en-US" altLang="zh-CN" dirty="0"/>
              <a:t> v) { v = v + 1;});</a:t>
            </a:r>
          </a:p>
          <a:p>
            <a:pPr>
              <a:lnSpc>
                <a:spcPct val="150000"/>
              </a:lnSpc>
            </a:pPr>
            <a:r>
              <a:rPr lang="en-US" altLang="zh-CN" dirty="0"/>
              <a:t>std::for_each(</a:t>
            </a:r>
            <a:r>
              <a:rPr lang="en-US" altLang="zh-CN" dirty="0" err="1"/>
              <a:t>data.begin</a:t>
            </a:r>
            <a:r>
              <a:rPr lang="en-US" altLang="zh-CN" dirty="0"/>
              <a:t>(), data.end(), [](</a:t>
            </a:r>
            <a:r>
              <a:rPr lang="en-US" altLang="zh-CN" dirty="0" err="1"/>
              <a:t>int</a:t>
            </a:r>
            <a:r>
              <a:rPr lang="en-US" altLang="zh-CN" dirty="0"/>
              <a:t> v) {std::cout &lt;&lt; v &lt;&lt; std::endl;});</a:t>
            </a:r>
            <a:endParaRPr lang="zh-CN" altLang="zh-CN" dirty="0">
              <a:cs typeface="Calibri" panose="020F0502020204030204" pitchFamily="34" charset="0"/>
            </a:endParaRPr>
          </a:p>
        </p:txBody>
      </p:sp>
      <p:sp>
        <p:nvSpPr>
          <p:cNvPr id="12" name="矩形 11"/>
          <p:cNvSpPr/>
          <p:nvPr/>
        </p:nvSpPr>
        <p:spPr>
          <a:xfrm>
            <a:off x="985019" y="1413570"/>
            <a:ext cx="9217024" cy="400110"/>
          </a:xfrm>
          <a:prstGeom prst="rect">
            <a:avLst/>
          </a:prstGeom>
        </p:spPr>
        <p:txBody>
          <a:bodyPr wrap="square">
            <a:spAutoFit/>
          </a:bodyPr>
          <a:lstStyle/>
          <a:p>
            <a:r>
              <a:rPr lang="en-US" altLang="zh-CN" sz="2000" dirty="0">
                <a:solidFill>
                  <a:srgbClr val="00B0F0"/>
                </a:solidFill>
                <a:latin typeface="+mn-ea"/>
                <a:ea typeface="+mn-ea"/>
              </a:rPr>
              <a:t>for_each(InputIt first, InputIt last, </a:t>
            </a:r>
            <a:r>
              <a:rPr lang="en-US" altLang="zh-CN" sz="2000" dirty="0" err="1">
                <a:solidFill>
                  <a:srgbClr val="00B0F0"/>
                </a:solidFill>
                <a:latin typeface="+mn-ea"/>
                <a:ea typeface="+mn-ea"/>
              </a:rPr>
              <a:t>UnaryFunction</a:t>
            </a:r>
            <a:r>
              <a:rPr lang="en-US" altLang="zh-CN" sz="2000" dirty="0">
                <a:solidFill>
                  <a:srgbClr val="00B0F0"/>
                </a:solidFill>
                <a:latin typeface="+mn-ea"/>
                <a:ea typeface="+mn-ea"/>
              </a:rPr>
              <a:t> f);</a:t>
            </a:r>
            <a:endParaRPr lang="zh-CN" altLang="en-US" sz="2000" dirty="0">
              <a:latin typeface="+mn-ea"/>
              <a:ea typeface="+mn-ea"/>
            </a:endParaRPr>
          </a:p>
        </p:txBody>
      </p:sp>
      <p:sp>
        <p:nvSpPr>
          <p:cNvPr id="19" name="矩形 18"/>
          <p:cNvSpPr/>
          <p:nvPr/>
        </p:nvSpPr>
        <p:spPr>
          <a:xfrm>
            <a:off x="1776611" y="4362614"/>
            <a:ext cx="1368152" cy="1477328"/>
          </a:xfrm>
          <a:prstGeom prst="rect">
            <a:avLst/>
          </a:prstGeom>
          <a:solidFill>
            <a:schemeClr val="bg1">
              <a:lumMod val="95000"/>
            </a:schemeClr>
          </a:solidFill>
        </p:spPr>
        <p:txBody>
          <a:bodyPr wrap="square">
            <a:spAutoFit/>
          </a:bodyPr>
          <a:lstStyle/>
          <a:p>
            <a:pPr algn="ctr"/>
            <a:r>
              <a:rPr lang="en-US" altLang="zh-CN" dirty="0">
                <a:solidFill>
                  <a:srgbClr val="00B0F0"/>
                </a:solidFill>
              </a:rPr>
              <a:t>1</a:t>
            </a:r>
          </a:p>
          <a:p>
            <a:pPr algn="ctr"/>
            <a:r>
              <a:rPr lang="en-US" altLang="zh-CN" dirty="0">
                <a:solidFill>
                  <a:srgbClr val="00B0F0"/>
                </a:solidFill>
              </a:rPr>
              <a:t>2</a:t>
            </a:r>
          </a:p>
          <a:p>
            <a:pPr algn="ctr"/>
            <a:r>
              <a:rPr lang="en-US" altLang="zh-CN" dirty="0">
                <a:solidFill>
                  <a:srgbClr val="00B0F0"/>
                </a:solidFill>
              </a:rPr>
              <a:t>3</a:t>
            </a:r>
          </a:p>
          <a:p>
            <a:pPr algn="ctr"/>
            <a:r>
              <a:rPr lang="en-US" altLang="zh-CN" dirty="0">
                <a:solidFill>
                  <a:srgbClr val="00B0F0"/>
                </a:solidFill>
              </a:rPr>
              <a:t>4</a:t>
            </a:r>
          </a:p>
          <a:p>
            <a:pPr algn="ctr"/>
            <a:r>
              <a:rPr lang="en-US" altLang="zh-CN" dirty="0">
                <a:solidFill>
                  <a:srgbClr val="00B0F0"/>
                </a:solidFill>
              </a:rPr>
              <a:t>5</a:t>
            </a:r>
          </a:p>
        </p:txBody>
      </p:sp>
      <p:sp>
        <p:nvSpPr>
          <p:cNvPr id="20" name="矩形 19"/>
          <p:cNvSpPr/>
          <p:nvPr/>
        </p:nvSpPr>
        <p:spPr>
          <a:xfrm>
            <a:off x="1777107" y="4005858"/>
            <a:ext cx="1367656" cy="369332"/>
          </a:xfrm>
          <a:prstGeom prst="rect">
            <a:avLst/>
          </a:prstGeom>
          <a:solidFill>
            <a:schemeClr val="bg1">
              <a:lumMod val="85000"/>
            </a:schemeClr>
          </a:solidFill>
        </p:spPr>
        <p:txBody>
          <a:bodyPr wrap="square">
            <a:spAutoFit/>
          </a:bodyPr>
          <a:lstStyle/>
          <a:p>
            <a:pPr algn="ctr"/>
            <a:r>
              <a:rPr lang="zh-CN" altLang="en-US" dirty="0">
                <a:latin typeface="+mn-ea"/>
                <a:ea typeface="+mn-ea"/>
              </a:rPr>
              <a:t>输出如下</a:t>
            </a:r>
            <a:endParaRPr lang="en-US" altLang="zh-CN" dirty="0">
              <a:latin typeface="+mn-ea"/>
              <a:ea typeface="+mn-ea"/>
            </a:endParaRPr>
          </a:p>
        </p:txBody>
      </p:sp>
      <p:sp>
        <p:nvSpPr>
          <p:cNvPr id="21" name="矩形 20"/>
          <p:cNvSpPr/>
          <p:nvPr/>
        </p:nvSpPr>
        <p:spPr>
          <a:xfrm>
            <a:off x="5089475" y="4362614"/>
            <a:ext cx="1368152" cy="1477328"/>
          </a:xfrm>
          <a:prstGeom prst="rect">
            <a:avLst/>
          </a:prstGeom>
          <a:solidFill>
            <a:schemeClr val="bg1">
              <a:lumMod val="95000"/>
            </a:schemeClr>
          </a:solidFill>
        </p:spPr>
        <p:txBody>
          <a:bodyPr wrap="square">
            <a:spAutoFit/>
          </a:bodyPr>
          <a:lstStyle/>
          <a:p>
            <a:pPr algn="ctr"/>
            <a:r>
              <a:rPr lang="en-US" altLang="zh-CN" dirty="0">
                <a:solidFill>
                  <a:srgbClr val="00B0F0"/>
                </a:solidFill>
              </a:rPr>
              <a:t>2</a:t>
            </a:r>
          </a:p>
          <a:p>
            <a:pPr algn="ctr"/>
            <a:r>
              <a:rPr lang="en-US" altLang="zh-CN" dirty="0">
                <a:solidFill>
                  <a:srgbClr val="00B0F0"/>
                </a:solidFill>
              </a:rPr>
              <a:t>3</a:t>
            </a:r>
          </a:p>
          <a:p>
            <a:pPr algn="ctr"/>
            <a:r>
              <a:rPr lang="en-US" altLang="zh-CN" dirty="0">
                <a:solidFill>
                  <a:srgbClr val="00B0F0"/>
                </a:solidFill>
              </a:rPr>
              <a:t>4</a:t>
            </a:r>
          </a:p>
          <a:p>
            <a:pPr algn="ctr"/>
            <a:r>
              <a:rPr lang="en-US" altLang="zh-CN" dirty="0">
                <a:solidFill>
                  <a:srgbClr val="00B0F0"/>
                </a:solidFill>
              </a:rPr>
              <a:t>5</a:t>
            </a:r>
          </a:p>
          <a:p>
            <a:pPr algn="ctr"/>
            <a:r>
              <a:rPr lang="en-US" altLang="zh-CN" dirty="0">
                <a:solidFill>
                  <a:srgbClr val="00B0F0"/>
                </a:solidFill>
              </a:rPr>
              <a:t>6</a:t>
            </a:r>
          </a:p>
        </p:txBody>
      </p:sp>
      <p:sp>
        <p:nvSpPr>
          <p:cNvPr id="22" name="矩形 21"/>
          <p:cNvSpPr/>
          <p:nvPr/>
        </p:nvSpPr>
        <p:spPr>
          <a:xfrm>
            <a:off x="5089971" y="4005858"/>
            <a:ext cx="1367656" cy="369332"/>
          </a:xfrm>
          <a:prstGeom prst="rect">
            <a:avLst/>
          </a:prstGeom>
          <a:solidFill>
            <a:schemeClr val="bg1">
              <a:lumMod val="85000"/>
            </a:schemeClr>
          </a:solidFill>
        </p:spPr>
        <p:txBody>
          <a:bodyPr wrap="square">
            <a:spAutoFit/>
          </a:bodyPr>
          <a:lstStyle/>
          <a:p>
            <a:pPr algn="ctr"/>
            <a:r>
              <a:rPr lang="zh-CN" altLang="en-US" dirty="0">
                <a:latin typeface="+mn-ea"/>
                <a:ea typeface="+mn-ea"/>
              </a:rPr>
              <a:t>输出如下</a:t>
            </a:r>
            <a:endParaRPr lang="en-US" altLang="zh-CN" dirty="0">
              <a:latin typeface="+mn-ea"/>
              <a:ea typeface="+mn-ea"/>
            </a:endParaRPr>
          </a:p>
        </p:txBody>
      </p:sp>
      <p:sp>
        <p:nvSpPr>
          <p:cNvPr id="6" name="圆角矩形 5"/>
          <p:cNvSpPr/>
          <p:nvPr/>
        </p:nvSpPr>
        <p:spPr bwMode="auto">
          <a:xfrm>
            <a:off x="1064494" y="2493690"/>
            <a:ext cx="7265341" cy="289242"/>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8" name="直接连接符 7"/>
          <p:cNvCxnSpPr>
            <a:stCxn id="6" idx="2"/>
            <a:endCxn id="20" idx="0"/>
          </p:cNvCxnSpPr>
          <p:nvPr/>
        </p:nvCxnSpPr>
        <p:spPr bwMode="auto">
          <a:xfrm flipH="1">
            <a:off x="2460935" y="2782932"/>
            <a:ext cx="2236230" cy="1222926"/>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圆角矩形 22"/>
          <p:cNvSpPr/>
          <p:nvPr/>
        </p:nvSpPr>
        <p:spPr bwMode="auto">
          <a:xfrm>
            <a:off x="1070291" y="3285778"/>
            <a:ext cx="7265341" cy="289242"/>
          </a:xfrm>
          <a:prstGeom prst="roundRect">
            <a:avLst/>
          </a:prstGeom>
          <a:noFill/>
          <a:ln w="9525"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0" name="直接连接符 9"/>
          <p:cNvCxnSpPr>
            <a:stCxn id="23" idx="2"/>
            <a:endCxn id="22" idx="0"/>
          </p:cNvCxnSpPr>
          <p:nvPr/>
        </p:nvCxnSpPr>
        <p:spPr bwMode="auto">
          <a:xfrm>
            <a:off x="4702962" y="3575020"/>
            <a:ext cx="1070837" cy="430838"/>
          </a:xfrm>
          <a:prstGeom prst="line">
            <a:avLst/>
          </a:prstGeom>
          <a:noFill/>
          <a:ln w="9525"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97608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P spid="21" grpId="0" animBg="1"/>
      <p:bldP spid="22" grpId="0" animBg="1"/>
      <p:bldP spid="6"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 Algorithm——</a:t>
            </a:r>
            <a:r>
              <a:rPr lang="zh-CN" altLang="en-US" sz="4000" dirty="0">
                <a:solidFill>
                  <a:srgbClr val="FF0000"/>
                </a:solidFill>
                <a:latin typeface="微软雅黑" panose="020B0503020204020204" pitchFamily="34" charset="-122"/>
                <a:ea typeface="微软雅黑" panose="020B0503020204020204" pitchFamily="34" charset="-122"/>
              </a:rPr>
              <a:t>排序</a:t>
            </a:r>
            <a:endParaRPr lang="zh-CN" altLang="en-US" dirty="0">
              <a:solidFill>
                <a:srgbClr val="FF0000"/>
              </a:solidFill>
            </a:endParaRPr>
          </a:p>
        </p:txBody>
      </p:sp>
      <p:sp>
        <p:nvSpPr>
          <p:cNvPr id="3" name="内容占位符 2"/>
          <p:cNvSpPr>
            <a:spLocks noGrp="1"/>
          </p:cNvSpPr>
          <p:nvPr>
            <p:ph idx="1"/>
          </p:nvPr>
        </p:nvSpPr>
        <p:spPr>
          <a:xfrm>
            <a:off x="590400" y="837506"/>
            <a:ext cx="11088000" cy="606894"/>
          </a:xfrm>
        </p:spPr>
        <p:txBody>
          <a:bodyPr>
            <a:noAutofit/>
          </a:bodyPr>
          <a:lstStyle/>
          <a:p>
            <a:pPr>
              <a:buFont typeface="Wingdings" panose="05000000000000000000" pitchFamily="2" charset="2"/>
              <a:buChar char="n"/>
            </a:pPr>
            <a:r>
              <a:rPr lang="en-US" altLang="zh-CN" dirty="0"/>
              <a:t>sort</a:t>
            </a:r>
            <a:r>
              <a:rPr lang="zh-CN" altLang="en-US" dirty="0"/>
              <a:t>：</a:t>
            </a:r>
            <a:r>
              <a:rPr lang="zh-CN" altLang="en-US" b="0" dirty="0"/>
              <a:t>遍历容器中每个元素，并对元素指向某个操作</a:t>
            </a:r>
            <a:endParaRPr lang="en-US" altLang="zh-CN"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59</a:t>
            </a:fld>
            <a:endParaRPr lang="en-GB" altLang="zh-CN">
              <a:solidFill>
                <a:srgbClr val="000000"/>
              </a:solidFill>
            </a:endParaRPr>
          </a:p>
        </p:txBody>
      </p:sp>
      <p:sp>
        <p:nvSpPr>
          <p:cNvPr id="5" name="Rectangle 2"/>
          <p:cNvSpPr>
            <a:spLocks noChangeArrowheads="1"/>
          </p:cNvSpPr>
          <p:nvPr/>
        </p:nvSpPr>
        <p:spPr bwMode="auto">
          <a:xfrm>
            <a:off x="1057027" y="2230715"/>
            <a:ext cx="7409358" cy="1754326"/>
          </a:xfrm>
          <a:prstGeom prst="rect">
            <a:avLst/>
          </a:prstGeom>
          <a:solidFill>
            <a:schemeClr val="bg1">
              <a:lumMod val="95000"/>
            </a:schemeClr>
          </a:solidFill>
        </p:spPr>
        <p:txBody>
          <a:bodyPr wrap="square">
            <a:spAutoFit/>
          </a:bodyPr>
          <a:lstStyle/>
          <a:p>
            <a:pPr>
              <a:lnSpc>
                <a:spcPct val="150000"/>
              </a:lnSpc>
            </a:pPr>
            <a:r>
              <a:rPr lang="en-US" altLang="zh-CN" dirty="0"/>
              <a:t>std::vector&lt;</a:t>
            </a:r>
            <a:r>
              <a:rPr lang="en-US" altLang="zh-CN" dirty="0" err="1"/>
              <a:t>int</a:t>
            </a:r>
            <a:r>
              <a:rPr lang="en-US" altLang="zh-CN" dirty="0"/>
              <a:t>&gt; data{2, 3, 5, 4, 1};</a:t>
            </a:r>
          </a:p>
          <a:p>
            <a:pPr>
              <a:lnSpc>
                <a:spcPct val="150000"/>
              </a:lnSpc>
            </a:pPr>
            <a:r>
              <a:rPr lang="en-US" altLang="zh-CN" dirty="0"/>
              <a:t>std::for_each(</a:t>
            </a:r>
            <a:r>
              <a:rPr lang="en-US" altLang="zh-CN" dirty="0" err="1"/>
              <a:t>data.begin</a:t>
            </a:r>
            <a:r>
              <a:rPr lang="en-US" altLang="zh-CN" dirty="0"/>
              <a:t>(), data.end(), [](</a:t>
            </a:r>
            <a:r>
              <a:rPr lang="en-US" altLang="zh-CN" dirty="0" err="1"/>
              <a:t>int</a:t>
            </a:r>
            <a:r>
              <a:rPr lang="en-US" altLang="zh-CN" dirty="0"/>
              <a:t> v) {std::cout &lt;&lt; v &lt;&lt; std::endl;});</a:t>
            </a:r>
          </a:p>
          <a:p>
            <a:pPr>
              <a:lnSpc>
                <a:spcPct val="150000"/>
              </a:lnSpc>
            </a:pPr>
            <a:r>
              <a:rPr lang="en-US" altLang="zh-CN" dirty="0"/>
              <a:t>std::sort(</a:t>
            </a:r>
            <a:r>
              <a:rPr lang="en-US" altLang="zh-CN" dirty="0" err="1"/>
              <a:t>data.begin</a:t>
            </a:r>
            <a:r>
              <a:rPr lang="en-US" altLang="zh-CN" dirty="0"/>
              <a:t>(), data.end());</a:t>
            </a:r>
          </a:p>
          <a:p>
            <a:pPr>
              <a:lnSpc>
                <a:spcPct val="150000"/>
              </a:lnSpc>
            </a:pPr>
            <a:r>
              <a:rPr lang="en-US" altLang="zh-CN" dirty="0"/>
              <a:t>std::for_each(</a:t>
            </a:r>
            <a:r>
              <a:rPr lang="en-US" altLang="zh-CN" dirty="0" err="1"/>
              <a:t>data.begin</a:t>
            </a:r>
            <a:r>
              <a:rPr lang="en-US" altLang="zh-CN" dirty="0"/>
              <a:t>(), data.end(), [](</a:t>
            </a:r>
            <a:r>
              <a:rPr lang="en-US" altLang="zh-CN" dirty="0" err="1"/>
              <a:t>int</a:t>
            </a:r>
            <a:r>
              <a:rPr lang="en-US" altLang="zh-CN" dirty="0"/>
              <a:t> v) {std::cout &lt;&lt; v &lt;&lt; std::endl;});</a:t>
            </a:r>
            <a:endParaRPr lang="zh-CN" altLang="zh-CN" dirty="0">
              <a:cs typeface="Calibri" panose="020F0502020204030204" pitchFamily="34" charset="0"/>
            </a:endParaRPr>
          </a:p>
        </p:txBody>
      </p:sp>
      <p:sp>
        <p:nvSpPr>
          <p:cNvPr id="12" name="矩形 11"/>
          <p:cNvSpPr/>
          <p:nvPr/>
        </p:nvSpPr>
        <p:spPr>
          <a:xfrm>
            <a:off x="985019" y="1413570"/>
            <a:ext cx="10513168" cy="707886"/>
          </a:xfrm>
          <a:prstGeom prst="rect">
            <a:avLst/>
          </a:prstGeom>
        </p:spPr>
        <p:txBody>
          <a:bodyPr wrap="square">
            <a:spAutoFit/>
          </a:bodyPr>
          <a:lstStyle/>
          <a:p>
            <a:r>
              <a:rPr lang="en-US" altLang="zh-CN" sz="2000" dirty="0">
                <a:solidFill>
                  <a:srgbClr val="00B0F0"/>
                </a:solidFill>
                <a:latin typeface="+mn-ea"/>
                <a:ea typeface="+mn-ea"/>
              </a:rPr>
              <a:t>sort(InputIt first, InputIt last);  // </a:t>
            </a:r>
            <a:r>
              <a:rPr lang="zh-CN" altLang="en-US" sz="2000" dirty="0">
                <a:solidFill>
                  <a:srgbClr val="00B0F0"/>
                </a:solidFill>
                <a:latin typeface="+mn-ea"/>
                <a:ea typeface="+mn-ea"/>
              </a:rPr>
              <a:t>采用 </a:t>
            </a:r>
            <a:r>
              <a:rPr lang="en-US" altLang="zh-CN" sz="2000" dirty="0">
                <a:solidFill>
                  <a:srgbClr val="00B0F0"/>
                </a:solidFill>
                <a:latin typeface="+mn-ea"/>
                <a:ea typeface="+mn-ea"/>
              </a:rPr>
              <a:t>operator&lt; </a:t>
            </a:r>
            <a:r>
              <a:rPr lang="zh-CN" altLang="en-US" sz="2000" dirty="0">
                <a:solidFill>
                  <a:srgbClr val="00B0F0"/>
                </a:solidFill>
                <a:latin typeface="+mn-ea"/>
                <a:ea typeface="+mn-ea"/>
              </a:rPr>
              <a:t>比较元素</a:t>
            </a:r>
            <a:endParaRPr lang="en-US" altLang="zh-CN" sz="2000" dirty="0">
              <a:solidFill>
                <a:srgbClr val="00B0F0"/>
              </a:solidFill>
              <a:latin typeface="+mn-ea"/>
              <a:ea typeface="+mn-ea"/>
            </a:endParaRPr>
          </a:p>
          <a:p>
            <a:r>
              <a:rPr lang="en-US" altLang="zh-CN" sz="2000" dirty="0">
                <a:solidFill>
                  <a:srgbClr val="00B0F0"/>
                </a:solidFill>
                <a:latin typeface="+mn-ea"/>
                <a:ea typeface="+mn-ea"/>
              </a:rPr>
              <a:t>sort(InputIt first, InputIt last, Compare comp);  // </a:t>
            </a:r>
            <a:r>
              <a:rPr lang="zh-CN" altLang="en-US" sz="2000" dirty="0">
                <a:solidFill>
                  <a:srgbClr val="00B0F0"/>
                </a:solidFill>
                <a:latin typeface="+mn-ea"/>
                <a:ea typeface="+mn-ea"/>
              </a:rPr>
              <a:t>采用二元比较函数 </a:t>
            </a:r>
            <a:r>
              <a:rPr lang="en-US" altLang="zh-CN" sz="2000" dirty="0">
                <a:solidFill>
                  <a:srgbClr val="00B0F0"/>
                </a:solidFill>
                <a:latin typeface="+mn-ea"/>
                <a:ea typeface="+mn-ea"/>
              </a:rPr>
              <a:t>comp </a:t>
            </a:r>
            <a:r>
              <a:rPr lang="zh-CN" altLang="en-US" sz="2000" dirty="0">
                <a:solidFill>
                  <a:srgbClr val="00B0F0"/>
                </a:solidFill>
                <a:latin typeface="+mn-ea"/>
                <a:ea typeface="+mn-ea"/>
              </a:rPr>
              <a:t>比较元素</a:t>
            </a:r>
            <a:endParaRPr lang="en-US" altLang="zh-CN" sz="2000" dirty="0">
              <a:solidFill>
                <a:srgbClr val="00B0F0"/>
              </a:solidFill>
              <a:latin typeface="+mn-ea"/>
              <a:ea typeface="+mn-ea"/>
            </a:endParaRPr>
          </a:p>
        </p:txBody>
      </p:sp>
      <p:sp>
        <p:nvSpPr>
          <p:cNvPr id="19" name="矩形 18"/>
          <p:cNvSpPr/>
          <p:nvPr/>
        </p:nvSpPr>
        <p:spPr>
          <a:xfrm>
            <a:off x="10279018" y="2539761"/>
            <a:ext cx="1368152" cy="1477328"/>
          </a:xfrm>
          <a:prstGeom prst="rect">
            <a:avLst/>
          </a:prstGeom>
          <a:solidFill>
            <a:schemeClr val="bg1">
              <a:lumMod val="95000"/>
            </a:schemeClr>
          </a:solidFill>
        </p:spPr>
        <p:txBody>
          <a:bodyPr wrap="square">
            <a:spAutoFit/>
          </a:bodyPr>
          <a:lstStyle/>
          <a:p>
            <a:pPr algn="ctr"/>
            <a:r>
              <a:rPr lang="en-US" altLang="zh-CN" dirty="0">
                <a:solidFill>
                  <a:srgbClr val="00B0F0"/>
                </a:solidFill>
              </a:rPr>
              <a:t>1</a:t>
            </a:r>
          </a:p>
          <a:p>
            <a:pPr algn="ctr"/>
            <a:r>
              <a:rPr lang="en-US" altLang="zh-CN" dirty="0">
                <a:solidFill>
                  <a:srgbClr val="00B0F0"/>
                </a:solidFill>
              </a:rPr>
              <a:t>2</a:t>
            </a:r>
          </a:p>
          <a:p>
            <a:pPr algn="ctr"/>
            <a:r>
              <a:rPr lang="en-US" altLang="zh-CN" dirty="0">
                <a:solidFill>
                  <a:srgbClr val="00B0F0"/>
                </a:solidFill>
              </a:rPr>
              <a:t>3</a:t>
            </a:r>
          </a:p>
          <a:p>
            <a:pPr algn="ctr"/>
            <a:r>
              <a:rPr lang="en-US" altLang="zh-CN" dirty="0">
                <a:solidFill>
                  <a:srgbClr val="00B0F0"/>
                </a:solidFill>
              </a:rPr>
              <a:t>4</a:t>
            </a:r>
          </a:p>
          <a:p>
            <a:pPr algn="ctr"/>
            <a:r>
              <a:rPr lang="en-US" altLang="zh-CN" dirty="0">
                <a:solidFill>
                  <a:srgbClr val="00B0F0"/>
                </a:solidFill>
              </a:rPr>
              <a:t>5</a:t>
            </a:r>
          </a:p>
        </p:txBody>
      </p:sp>
      <p:sp>
        <p:nvSpPr>
          <p:cNvPr id="20" name="矩形 19"/>
          <p:cNvSpPr/>
          <p:nvPr/>
        </p:nvSpPr>
        <p:spPr>
          <a:xfrm>
            <a:off x="10279514" y="2183005"/>
            <a:ext cx="1367656" cy="369332"/>
          </a:xfrm>
          <a:prstGeom prst="rect">
            <a:avLst/>
          </a:prstGeom>
          <a:solidFill>
            <a:schemeClr val="bg1">
              <a:lumMod val="85000"/>
            </a:schemeClr>
          </a:solidFill>
        </p:spPr>
        <p:txBody>
          <a:bodyPr wrap="square">
            <a:spAutoFit/>
          </a:bodyPr>
          <a:lstStyle/>
          <a:p>
            <a:pPr algn="ctr"/>
            <a:r>
              <a:rPr lang="en-US" altLang="zh-CN" dirty="0">
                <a:latin typeface="+mn-ea"/>
                <a:ea typeface="+mn-ea"/>
              </a:rPr>
              <a:t>sort</a:t>
            </a:r>
            <a:r>
              <a:rPr lang="zh-CN" altLang="en-US" dirty="0">
                <a:latin typeface="+mn-ea"/>
                <a:ea typeface="+mn-ea"/>
              </a:rPr>
              <a:t>后</a:t>
            </a:r>
            <a:endParaRPr lang="en-US" altLang="zh-CN" dirty="0">
              <a:latin typeface="+mn-ea"/>
              <a:ea typeface="+mn-ea"/>
            </a:endParaRPr>
          </a:p>
        </p:txBody>
      </p:sp>
      <p:sp>
        <p:nvSpPr>
          <p:cNvPr id="13" name="矩形 12"/>
          <p:cNvSpPr/>
          <p:nvPr/>
        </p:nvSpPr>
        <p:spPr>
          <a:xfrm>
            <a:off x="8703607" y="2539761"/>
            <a:ext cx="1368152" cy="1477328"/>
          </a:xfrm>
          <a:prstGeom prst="rect">
            <a:avLst/>
          </a:prstGeom>
          <a:solidFill>
            <a:schemeClr val="bg1">
              <a:lumMod val="95000"/>
            </a:schemeClr>
          </a:solidFill>
        </p:spPr>
        <p:txBody>
          <a:bodyPr wrap="square">
            <a:spAutoFit/>
          </a:bodyPr>
          <a:lstStyle/>
          <a:p>
            <a:pPr algn="ctr"/>
            <a:r>
              <a:rPr lang="en-US" altLang="zh-CN" dirty="0">
                <a:solidFill>
                  <a:srgbClr val="00B0F0"/>
                </a:solidFill>
              </a:rPr>
              <a:t>2</a:t>
            </a:r>
          </a:p>
          <a:p>
            <a:pPr algn="ctr"/>
            <a:r>
              <a:rPr lang="en-US" altLang="zh-CN" dirty="0">
                <a:solidFill>
                  <a:srgbClr val="00B0F0"/>
                </a:solidFill>
              </a:rPr>
              <a:t>3</a:t>
            </a:r>
          </a:p>
          <a:p>
            <a:pPr algn="ctr"/>
            <a:r>
              <a:rPr lang="en-US" altLang="zh-CN" dirty="0">
                <a:solidFill>
                  <a:srgbClr val="00B0F0"/>
                </a:solidFill>
              </a:rPr>
              <a:t>5</a:t>
            </a:r>
          </a:p>
          <a:p>
            <a:pPr algn="ctr"/>
            <a:r>
              <a:rPr lang="en-US" altLang="zh-CN" dirty="0">
                <a:solidFill>
                  <a:srgbClr val="00B0F0"/>
                </a:solidFill>
              </a:rPr>
              <a:t>4</a:t>
            </a:r>
          </a:p>
          <a:p>
            <a:pPr algn="ctr"/>
            <a:r>
              <a:rPr lang="en-US" altLang="zh-CN" dirty="0">
                <a:solidFill>
                  <a:srgbClr val="00B0F0"/>
                </a:solidFill>
              </a:rPr>
              <a:t>1</a:t>
            </a:r>
          </a:p>
        </p:txBody>
      </p:sp>
      <p:sp>
        <p:nvSpPr>
          <p:cNvPr id="14" name="矩形 13"/>
          <p:cNvSpPr/>
          <p:nvPr/>
        </p:nvSpPr>
        <p:spPr>
          <a:xfrm>
            <a:off x="8704103" y="2183005"/>
            <a:ext cx="1367656" cy="369332"/>
          </a:xfrm>
          <a:prstGeom prst="rect">
            <a:avLst/>
          </a:prstGeom>
          <a:solidFill>
            <a:schemeClr val="bg1">
              <a:lumMod val="85000"/>
            </a:schemeClr>
          </a:solidFill>
        </p:spPr>
        <p:txBody>
          <a:bodyPr wrap="square">
            <a:spAutoFit/>
          </a:bodyPr>
          <a:lstStyle/>
          <a:p>
            <a:pPr algn="ctr"/>
            <a:r>
              <a:rPr lang="en-US" altLang="zh-CN" dirty="0">
                <a:latin typeface="+mn-ea"/>
                <a:ea typeface="+mn-ea"/>
              </a:rPr>
              <a:t>sort</a:t>
            </a:r>
            <a:r>
              <a:rPr lang="zh-CN" altLang="en-US" dirty="0">
                <a:latin typeface="+mn-ea"/>
                <a:ea typeface="+mn-ea"/>
              </a:rPr>
              <a:t>前</a:t>
            </a:r>
            <a:endParaRPr lang="en-US" altLang="zh-CN" dirty="0">
              <a:latin typeface="+mn-ea"/>
              <a:ea typeface="+mn-ea"/>
            </a:endParaRPr>
          </a:p>
        </p:txBody>
      </p:sp>
      <p:sp>
        <p:nvSpPr>
          <p:cNvPr id="15" name="Rectangle 2"/>
          <p:cNvSpPr>
            <a:spLocks noChangeArrowheads="1"/>
          </p:cNvSpPr>
          <p:nvPr/>
        </p:nvSpPr>
        <p:spPr bwMode="auto">
          <a:xfrm>
            <a:off x="1070446" y="4464213"/>
            <a:ext cx="7409358" cy="1754326"/>
          </a:xfrm>
          <a:prstGeom prst="rect">
            <a:avLst/>
          </a:prstGeom>
          <a:solidFill>
            <a:schemeClr val="bg1">
              <a:lumMod val="95000"/>
            </a:schemeClr>
          </a:solidFill>
        </p:spPr>
        <p:txBody>
          <a:bodyPr wrap="square">
            <a:spAutoFit/>
          </a:bodyPr>
          <a:lstStyle/>
          <a:p>
            <a:pPr>
              <a:lnSpc>
                <a:spcPct val="150000"/>
              </a:lnSpc>
            </a:pPr>
            <a:r>
              <a:rPr lang="en-US" altLang="zh-CN" dirty="0"/>
              <a:t>std::vector&lt;</a:t>
            </a:r>
            <a:r>
              <a:rPr lang="en-US" altLang="zh-CN" dirty="0" err="1"/>
              <a:t>int</a:t>
            </a:r>
            <a:r>
              <a:rPr lang="en-US" altLang="zh-CN" dirty="0"/>
              <a:t>&gt; data{2, 3, 5, 4, 1};</a:t>
            </a:r>
          </a:p>
          <a:p>
            <a:pPr>
              <a:lnSpc>
                <a:spcPct val="150000"/>
              </a:lnSpc>
            </a:pPr>
            <a:r>
              <a:rPr lang="en-US" altLang="zh-CN" dirty="0"/>
              <a:t>std::for_each(</a:t>
            </a:r>
            <a:r>
              <a:rPr lang="en-US" altLang="zh-CN" dirty="0" err="1"/>
              <a:t>data.begin</a:t>
            </a:r>
            <a:r>
              <a:rPr lang="en-US" altLang="zh-CN" dirty="0"/>
              <a:t>(), data.end(), [](</a:t>
            </a:r>
            <a:r>
              <a:rPr lang="en-US" altLang="zh-CN" dirty="0" err="1"/>
              <a:t>int</a:t>
            </a:r>
            <a:r>
              <a:rPr lang="en-US" altLang="zh-CN" dirty="0"/>
              <a:t> v) {std::cout &lt;&lt; v &lt;&lt; std::endl;});</a:t>
            </a:r>
          </a:p>
          <a:p>
            <a:pPr>
              <a:lnSpc>
                <a:spcPct val="150000"/>
              </a:lnSpc>
            </a:pPr>
            <a:r>
              <a:rPr lang="en-US" altLang="zh-CN" dirty="0"/>
              <a:t>std::sort(</a:t>
            </a:r>
            <a:r>
              <a:rPr lang="en-US" altLang="zh-CN" dirty="0" err="1"/>
              <a:t>data.begin</a:t>
            </a:r>
            <a:r>
              <a:rPr lang="en-US" altLang="zh-CN" dirty="0"/>
              <a:t>(), data.end(), </a:t>
            </a:r>
            <a:r>
              <a:rPr lang="en-US" altLang="zh-CN" dirty="0">
                <a:solidFill>
                  <a:srgbClr val="00B0F0"/>
                </a:solidFill>
              </a:rPr>
              <a:t>[](</a:t>
            </a:r>
            <a:r>
              <a:rPr lang="en-US" altLang="zh-CN" i="1" dirty="0" err="1">
                <a:solidFill>
                  <a:srgbClr val="00B0F0"/>
                </a:solidFill>
              </a:rPr>
              <a:t>int</a:t>
            </a:r>
            <a:r>
              <a:rPr lang="en-US" altLang="zh-CN" dirty="0">
                <a:solidFill>
                  <a:srgbClr val="00B0F0"/>
                </a:solidFill>
              </a:rPr>
              <a:t> </a:t>
            </a:r>
            <a:r>
              <a:rPr lang="en-US" altLang="zh-CN" i="1" dirty="0">
                <a:solidFill>
                  <a:srgbClr val="00B0F0"/>
                </a:solidFill>
              </a:rPr>
              <a:t>a</a:t>
            </a:r>
            <a:r>
              <a:rPr lang="en-US" altLang="zh-CN" dirty="0">
                <a:solidFill>
                  <a:srgbClr val="00B0F0"/>
                </a:solidFill>
              </a:rPr>
              <a:t>, </a:t>
            </a:r>
            <a:r>
              <a:rPr lang="en-US" altLang="zh-CN" i="1" dirty="0" err="1">
                <a:solidFill>
                  <a:srgbClr val="00B0F0"/>
                </a:solidFill>
              </a:rPr>
              <a:t>int</a:t>
            </a:r>
            <a:r>
              <a:rPr lang="en-US" altLang="zh-CN" dirty="0">
                <a:solidFill>
                  <a:srgbClr val="00B0F0"/>
                </a:solidFill>
              </a:rPr>
              <a:t> </a:t>
            </a:r>
            <a:r>
              <a:rPr lang="en-US" altLang="zh-CN" i="1" dirty="0">
                <a:solidFill>
                  <a:srgbClr val="00B0F0"/>
                </a:solidFill>
              </a:rPr>
              <a:t>b</a:t>
            </a:r>
            <a:r>
              <a:rPr lang="en-US" altLang="zh-CN" dirty="0">
                <a:solidFill>
                  <a:srgbClr val="00B0F0"/>
                </a:solidFill>
              </a:rPr>
              <a:t>) {return (a &gt; b);}</a:t>
            </a:r>
            <a:r>
              <a:rPr lang="en-US" altLang="zh-CN" dirty="0"/>
              <a:t>);</a:t>
            </a:r>
          </a:p>
          <a:p>
            <a:pPr>
              <a:lnSpc>
                <a:spcPct val="150000"/>
              </a:lnSpc>
            </a:pPr>
            <a:r>
              <a:rPr lang="en-US" altLang="zh-CN" dirty="0"/>
              <a:t>std::for_each(</a:t>
            </a:r>
            <a:r>
              <a:rPr lang="en-US" altLang="zh-CN" dirty="0" err="1"/>
              <a:t>data.begin</a:t>
            </a:r>
            <a:r>
              <a:rPr lang="en-US" altLang="zh-CN" dirty="0"/>
              <a:t>(), data.end(), [](</a:t>
            </a:r>
            <a:r>
              <a:rPr lang="en-US" altLang="zh-CN" dirty="0" err="1"/>
              <a:t>int</a:t>
            </a:r>
            <a:r>
              <a:rPr lang="en-US" altLang="zh-CN" dirty="0"/>
              <a:t> v) {std::cout &lt;&lt; v &lt;&lt; std::endl;});</a:t>
            </a:r>
            <a:endParaRPr lang="zh-CN" altLang="zh-CN" dirty="0">
              <a:cs typeface="Calibri" panose="020F0502020204030204" pitchFamily="34" charset="0"/>
            </a:endParaRPr>
          </a:p>
        </p:txBody>
      </p:sp>
      <p:sp>
        <p:nvSpPr>
          <p:cNvPr id="16" name="矩形 15"/>
          <p:cNvSpPr/>
          <p:nvPr/>
        </p:nvSpPr>
        <p:spPr>
          <a:xfrm>
            <a:off x="10265286" y="4789933"/>
            <a:ext cx="1368152" cy="1477328"/>
          </a:xfrm>
          <a:prstGeom prst="rect">
            <a:avLst/>
          </a:prstGeom>
          <a:solidFill>
            <a:schemeClr val="bg1">
              <a:lumMod val="95000"/>
            </a:schemeClr>
          </a:solidFill>
        </p:spPr>
        <p:txBody>
          <a:bodyPr wrap="square">
            <a:spAutoFit/>
          </a:bodyPr>
          <a:lstStyle/>
          <a:p>
            <a:pPr algn="ctr"/>
            <a:r>
              <a:rPr lang="en-US" altLang="zh-CN" dirty="0">
                <a:solidFill>
                  <a:srgbClr val="00B0F0"/>
                </a:solidFill>
              </a:rPr>
              <a:t>5</a:t>
            </a:r>
          </a:p>
          <a:p>
            <a:pPr algn="ctr"/>
            <a:r>
              <a:rPr lang="en-US" altLang="zh-CN" dirty="0">
                <a:solidFill>
                  <a:srgbClr val="00B0F0"/>
                </a:solidFill>
              </a:rPr>
              <a:t>4</a:t>
            </a:r>
          </a:p>
          <a:p>
            <a:pPr algn="ctr"/>
            <a:r>
              <a:rPr lang="en-US" altLang="zh-CN" dirty="0">
                <a:solidFill>
                  <a:srgbClr val="00B0F0"/>
                </a:solidFill>
              </a:rPr>
              <a:t>3</a:t>
            </a:r>
          </a:p>
          <a:p>
            <a:pPr algn="ctr"/>
            <a:r>
              <a:rPr lang="en-US" altLang="zh-CN" dirty="0">
                <a:solidFill>
                  <a:srgbClr val="00B0F0"/>
                </a:solidFill>
              </a:rPr>
              <a:t>2</a:t>
            </a:r>
          </a:p>
          <a:p>
            <a:pPr algn="ctr"/>
            <a:r>
              <a:rPr lang="en-US" altLang="zh-CN" dirty="0">
                <a:solidFill>
                  <a:srgbClr val="00B0F0"/>
                </a:solidFill>
              </a:rPr>
              <a:t>1</a:t>
            </a:r>
          </a:p>
        </p:txBody>
      </p:sp>
      <p:sp>
        <p:nvSpPr>
          <p:cNvPr id="17" name="矩形 16"/>
          <p:cNvSpPr/>
          <p:nvPr/>
        </p:nvSpPr>
        <p:spPr>
          <a:xfrm>
            <a:off x="10265782" y="4433177"/>
            <a:ext cx="1367656" cy="369332"/>
          </a:xfrm>
          <a:prstGeom prst="rect">
            <a:avLst/>
          </a:prstGeom>
          <a:solidFill>
            <a:schemeClr val="bg1">
              <a:lumMod val="85000"/>
            </a:schemeClr>
          </a:solidFill>
        </p:spPr>
        <p:txBody>
          <a:bodyPr wrap="square">
            <a:spAutoFit/>
          </a:bodyPr>
          <a:lstStyle/>
          <a:p>
            <a:pPr algn="ctr"/>
            <a:r>
              <a:rPr lang="en-US" altLang="zh-CN" dirty="0">
                <a:latin typeface="+mn-ea"/>
                <a:ea typeface="+mn-ea"/>
              </a:rPr>
              <a:t>sort</a:t>
            </a:r>
            <a:r>
              <a:rPr lang="zh-CN" altLang="en-US" dirty="0">
                <a:latin typeface="+mn-ea"/>
                <a:ea typeface="+mn-ea"/>
              </a:rPr>
              <a:t>后</a:t>
            </a:r>
            <a:endParaRPr lang="en-US" altLang="zh-CN" dirty="0">
              <a:latin typeface="+mn-ea"/>
              <a:ea typeface="+mn-ea"/>
            </a:endParaRPr>
          </a:p>
        </p:txBody>
      </p:sp>
      <p:sp>
        <p:nvSpPr>
          <p:cNvPr id="18" name="矩形 17"/>
          <p:cNvSpPr/>
          <p:nvPr/>
        </p:nvSpPr>
        <p:spPr>
          <a:xfrm>
            <a:off x="8689875" y="4789933"/>
            <a:ext cx="1368152" cy="1477328"/>
          </a:xfrm>
          <a:prstGeom prst="rect">
            <a:avLst/>
          </a:prstGeom>
          <a:solidFill>
            <a:schemeClr val="bg1">
              <a:lumMod val="95000"/>
            </a:schemeClr>
          </a:solidFill>
        </p:spPr>
        <p:txBody>
          <a:bodyPr wrap="square">
            <a:spAutoFit/>
          </a:bodyPr>
          <a:lstStyle/>
          <a:p>
            <a:pPr algn="ctr"/>
            <a:r>
              <a:rPr lang="en-US" altLang="zh-CN" dirty="0">
                <a:solidFill>
                  <a:srgbClr val="00B0F0"/>
                </a:solidFill>
              </a:rPr>
              <a:t>2</a:t>
            </a:r>
          </a:p>
          <a:p>
            <a:pPr algn="ctr"/>
            <a:r>
              <a:rPr lang="en-US" altLang="zh-CN" dirty="0">
                <a:solidFill>
                  <a:srgbClr val="00B0F0"/>
                </a:solidFill>
              </a:rPr>
              <a:t>3</a:t>
            </a:r>
          </a:p>
          <a:p>
            <a:pPr algn="ctr"/>
            <a:r>
              <a:rPr lang="en-US" altLang="zh-CN" dirty="0">
                <a:solidFill>
                  <a:srgbClr val="00B0F0"/>
                </a:solidFill>
              </a:rPr>
              <a:t>5</a:t>
            </a:r>
          </a:p>
          <a:p>
            <a:pPr algn="ctr"/>
            <a:r>
              <a:rPr lang="en-US" altLang="zh-CN" dirty="0">
                <a:solidFill>
                  <a:srgbClr val="00B0F0"/>
                </a:solidFill>
              </a:rPr>
              <a:t>4</a:t>
            </a:r>
          </a:p>
          <a:p>
            <a:pPr algn="ctr"/>
            <a:r>
              <a:rPr lang="en-US" altLang="zh-CN" dirty="0">
                <a:solidFill>
                  <a:srgbClr val="00B0F0"/>
                </a:solidFill>
              </a:rPr>
              <a:t>1</a:t>
            </a:r>
          </a:p>
        </p:txBody>
      </p:sp>
      <p:sp>
        <p:nvSpPr>
          <p:cNvPr id="23" name="矩形 22"/>
          <p:cNvSpPr/>
          <p:nvPr/>
        </p:nvSpPr>
        <p:spPr>
          <a:xfrm>
            <a:off x="8690371" y="4433177"/>
            <a:ext cx="1367656" cy="369332"/>
          </a:xfrm>
          <a:prstGeom prst="rect">
            <a:avLst/>
          </a:prstGeom>
          <a:solidFill>
            <a:schemeClr val="bg1">
              <a:lumMod val="85000"/>
            </a:schemeClr>
          </a:solidFill>
        </p:spPr>
        <p:txBody>
          <a:bodyPr wrap="square">
            <a:spAutoFit/>
          </a:bodyPr>
          <a:lstStyle/>
          <a:p>
            <a:pPr algn="ctr"/>
            <a:r>
              <a:rPr lang="en-US" altLang="zh-CN" dirty="0">
                <a:latin typeface="+mn-ea"/>
                <a:ea typeface="+mn-ea"/>
              </a:rPr>
              <a:t>sort</a:t>
            </a:r>
            <a:r>
              <a:rPr lang="zh-CN" altLang="en-US" dirty="0">
                <a:latin typeface="+mn-ea"/>
                <a:ea typeface="+mn-ea"/>
              </a:rPr>
              <a:t>前</a:t>
            </a:r>
            <a:endParaRPr lang="en-US" altLang="zh-CN" dirty="0">
              <a:latin typeface="+mn-ea"/>
              <a:ea typeface="+mn-ea"/>
            </a:endParaRPr>
          </a:p>
        </p:txBody>
      </p:sp>
      <p:sp>
        <p:nvSpPr>
          <p:cNvPr id="7" name="矩形 6"/>
          <p:cNvSpPr/>
          <p:nvPr/>
        </p:nvSpPr>
        <p:spPr>
          <a:xfrm>
            <a:off x="1099125" y="4094300"/>
            <a:ext cx="2262158" cy="369332"/>
          </a:xfrm>
          <a:prstGeom prst="rect">
            <a:avLst/>
          </a:prstGeom>
          <a:ln>
            <a:solidFill>
              <a:srgbClr val="00B050"/>
            </a:solidFill>
          </a:ln>
        </p:spPr>
        <p:txBody>
          <a:bodyPr wrap="none">
            <a:spAutoFit/>
          </a:bodyPr>
          <a:lstStyle/>
          <a:p>
            <a:r>
              <a:rPr lang="zh-CN" altLang="en-US" dirty="0">
                <a:latin typeface="+mn-ea"/>
                <a:ea typeface="+mn-ea"/>
              </a:rPr>
              <a:t>采用自定义比较规则</a:t>
            </a:r>
          </a:p>
        </p:txBody>
      </p:sp>
      <p:sp>
        <p:nvSpPr>
          <p:cNvPr id="8" name="圆角矩形 7"/>
          <p:cNvSpPr/>
          <p:nvPr/>
        </p:nvSpPr>
        <p:spPr bwMode="auto">
          <a:xfrm>
            <a:off x="4297387" y="5446018"/>
            <a:ext cx="2880320" cy="288033"/>
          </a:xfrm>
          <a:prstGeom prst="roundRect">
            <a:avLst/>
          </a:prstGeom>
          <a:noFill/>
          <a:ln w="9525"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0" name="直接连接符 9"/>
          <p:cNvCxnSpPr>
            <a:stCxn id="8" idx="1"/>
            <a:endCxn id="7" idx="3"/>
          </p:cNvCxnSpPr>
          <p:nvPr/>
        </p:nvCxnSpPr>
        <p:spPr bwMode="auto">
          <a:xfrm flipH="1" flipV="1">
            <a:off x="3361283" y="4278966"/>
            <a:ext cx="936104" cy="1311069"/>
          </a:xfrm>
          <a:prstGeom prst="line">
            <a:avLst/>
          </a:prstGeom>
          <a:noFill/>
          <a:ln w="9525"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79068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P spid="13" grpId="0" animBg="1"/>
      <p:bldP spid="14" grpId="0" animBg="1"/>
      <p:bldP spid="15" grpId="0" animBg="1"/>
      <p:bldP spid="16" grpId="0" animBg="1"/>
      <p:bldP spid="17" grpId="0" animBg="1"/>
      <p:bldP spid="18" grpId="0" animBg="1"/>
      <p:bldP spid="23"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组件</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6</a:t>
            </a:fld>
            <a:endParaRPr lang="en-GB" altLang="zh-CN">
              <a:solidFill>
                <a:srgbClr val="000000"/>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163" y="3319641"/>
            <a:ext cx="498951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矩形 6"/>
          <p:cNvSpPr/>
          <p:nvPr/>
        </p:nvSpPr>
        <p:spPr>
          <a:xfrm>
            <a:off x="720000" y="1051112"/>
            <a:ext cx="10730847" cy="175432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400" b="1" dirty="0">
                <a:latin typeface="+mn-ea"/>
                <a:ea typeface="+mn-ea"/>
              </a:rPr>
              <a:t>容器</a:t>
            </a:r>
            <a:r>
              <a:rPr lang="en-US" altLang="zh-CN" sz="2400" dirty="0">
                <a:latin typeface="+mn-ea"/>
                <a:ea typeface="+mn-ea"/>
              </a:rPr>
              <a:t> (Container)</a:t>
            </a:r>
            <a:r>
              <a:rPr lang="zh-CN" altLang="en-US" sz="2400" dirty="0">
                <a:latin typeface="+mn-ea"/>
                <a:ea typeface="+mn-ea"/>
              </a:rPr>
              <a:t>：存储数据，用于管理某类对象的集合</a:t>
            </a:r>
            <a:endParaRPr lang="en-US" altLang="zh-CN" sz="2400" dirty="0">
              <a:latin typeface="+mn-ea"/>
              <a:ea typeface="+mn-ea"/>
            </a:endParaRPr>
          </a:p>
          <a:p>
            <a:pPr marL="285750" indent="-285750">
              <a:lnSpc>
                <a:spcPct val="150000"/>
              </a:lnSpc>
              <a:buFont typeface="Wingdings" panose="05000000000000000000" pitchFamily="2" charset="2"/>
              <a:buChar char="n"/>
            </a:pPr>
            <a:r>
              <a:rPr lang="zh-CN" altLang="en-US" sz="2400" b="1" dirty="0">
                <a:latin typeface="+mn-ea"/>
                <a:ea typeface="+mn-ea"/>
              </a:rPr>
              <a:t>迭代器</a:t>
            </a:r>
            <a:r>
              <a:rPr lang="en-US" altLang="zh-CN" sz="2400" b="1" dirty="0">
                <a:latin typeface="+mn-ea"/>
                <a:ea typeface="+mn-ea"/>
              </a:rPr>
              <a:t> </a:t>
            </a:r>
            <a:r>
              <a:rPr lang="en-US" altLang="zh-CN" sz="2400" dirty="0">
                <a:latin typeface="+mn-ea"/>
                <a:ea typeface="+mn-ea"/>
              </a:rPr>
              <a:t>(Iterator)</a:t>
            </a:r>
            <a:r>
              <a:rPr lang="zh-CN" altLang="en-US" sz="2400" dirty="0">
                <a:latin typeface="+mn-ea"/>
                <a:ea typeface="+mn-ea"/>
              </a:rPr>
              <a:t>：用于访问容器中的数据，类似于指针</a:t>
            </a:r>
            <a:endParaRPr lang="en-US" altLang="zh-CN" sz="2400" dirty="0">
              <a:latin typeface="+mn-ea"/>
              <a:ea typeface="+mn-ea"/>
            </a:endParaRPr>
          </a:p>
          <a:p>
            <a:pPr marL="285750" indent="-285750">
              <a:lnSpc>
                <a:spcPct val="150000"/>
              </a:lnSpc>
              <a:buFont typeface="Wingdings" panose="05000000000000000000" pitchFamily="2" charset="2"/>
              <a:buChar char="n"/>
            </a:pPr>
            <a:r>
              <a:rPr lang="zh-CN" altLang="en-US" sz="2400" b="1" dirty="0">
                <a:latin typeface="+mn-ea"/>
                <a:ea typeface="+mn-ea"/>
              </a:rPr>
              <a:t>算法</a:t>
            </a:r>
            <a:r>
              <a:rPr lang="en-US" altLang="zh-CN" sz="2400" dirty="0">
                <a:latin typeface="+mn-ea"/>
                <a:ea typeface="+mn-ea"/>
              </a:rPr>
              <a:t> (Algorithm)</a:t>
            </a:r>
            <a:r>
              <a:rPr lang="zh-CN" altLang="en-US" sz="2400" dirty="0">
                <a:latin typeface="+mn-ea"/>
                <a:ea typeface="+mn-ea"/>
              </a:rPr>
              <a:t>：通用的处理方法，使用迭代器来访问容器，独立于容器</a:t>
            </a:r>
          </a:p>
        </p:txBody>
      </p:sp>
    </p:spTree>
    <p:extLst>
      <p:ext uri="{BB962C8B-B14F-4D97-AF65-F5344CB8AC3E}">
        <p14:creationId xmlns:p14="http://schemas.microsoft.com/office/powerpoint/2010/main" val="3169288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92931" y="45418"/>
            <a:ext cx="9993315" cy="1143265"/>
          </a:xfrm>
        </p:spPr>
        <p:txBody>
          <a:bodyPr/>
          <a:lstStyle/>
          <a:p>
            <a:r>
              <a:rPr lang="zh-CN" altLang="en-US" dirty="0"/>
              <a:t>练习</a:t>
            </a:r>
          </a:p>
        </p:txBody>
      </p:sp>
      <p:sp>
        <p:nvSpPr>
          <p:cNvPr id="5" name="内容占位符 4"/>
          <p:cNvSpPr>
            <a:spLocks noGrp="1"/>
          </p:cNvSpPr>
          <p:nvPr>
            <p:ph idx="1"/>
          </p:nvPr>
        </p:nvSpPr>
        <p:spPr>
          <a:xfrm>
            <a:off x="552971" y="1188682"/>
            <a:ext cx="9993315" cy="5049423"/>
          </a:xfrm>
        </p:spPr>
        <p:txBody>
          <a:bodyPr>
            <a:normAutofit/>
          </a:bodyPr>
          <a:lstStyle/>
          <a:p>
            <a:pPr marL="457200" indent="-457200">
              <a:buFont typeface="+mj-lt"/>
              <a:buAutoNum type="arabicPeriod"/>
            </a:pPr>
            <a:r>
              <a:rPr lang="en-US" altLang="zh-CN" dirty="0" err="1"/>
              <a:t>std</a:t>
            </a:r>
            <a:r>
              <a:rPr lang="en-US" altLang="zh-CN" dirty="0"/>
              <a:t>::vector&lt;</a:t>
            </a:r>
            <a:r>
              <a:rPr lang="en-US" altLang="zh-CN" dirty="0" err="1"/>
              <a:t>int</a:t>
            </a:r>
            <a:r>
              <a:rPr lang="en-US" altLang="zh-CN" dirty="0"/>
              <a:t>&gt; sample{11,22,13,4,5,6};</a:t>
            </a:r>
          </a:p>
          <a:p>
            <a:pPr marL="933540" lvl="1" indent="-457200"/>
            <a:r>
              <a:rPr lang="zh-CN" altLang="en-US" dirty="0"/>
              <a:t>使用</a:t>
            </a:r>
            <a:r>
              <a:rPr lang="en-US" altLang="zh-CN" dirty="0" err="1"/>
              <a:t>copy_if</a:t>
            </a:r>
            <a:r>
              <a:rPr lang="zh-CN" altLang="en-US" dirty="0"/>
              <a:t>，将</a:t>
            </a:r>
            <a:r>
              <a:rPr lang="en-US" altLang="zh-CN" dirty="0"/>
              <a:t>sample</a:t>
            </a:r>
            <a:r>
              <a:rPr lang="zh-CN" altLang="en-US" dirty="0"/>
              <a:t>中的奇数</a:t>
            </a:r>
            <a:r>
              <a:rPr lang="en-US" altLang="zh-CN" dirty="0"/>
              <a:t>COPY</a:t>
            </a:r>
            <a:r>
              <a:rPr lang="zh-CN" altLang="en-US" dirty="0"/>
              <a:t>到一个新的</a:t>
            </a:r>
            <a:r>
              <a:rPr lang="en-US" altLang="zh-CN" dirty="0"/>
              <a:t>vector&lt;</a:t>
            </a:r>
            <a:r>
              <a:rPr lang="en-US" altLang="zh-CN" dirty="0" err="1"/>
              <a:t>int</a:t>
            </a:r>
            <a:r>
              <a:rPr lang="en-US" altLang="zh-CN" dirty="0"/>
              <a:t>&gt; </a:t>
            </a:r>
            <a:r>
              <a:rPr lang="en-US" altLang="zh-CN" dirty="0" err="1"/>
              <a:t>newSample</a:t>
            </a:r>
            <a:r>
              <a:rPr lang="zh-CN" altLang="en-US" dirty="0"/>
              <a:t>中，并打印</a:t>
            </a:r>
            <a:endParaRPr lang="en-US" altLang="zh-CN" dirty="0"/>
          </a:p>
          <a:p>
            <a:pPr marL="933540" lvl="1" indent="-457200"/>
            <a:r>
              <a:rPr lang="zh-CN" altLang="en-US" dirty="0"/>
              <a:t>使用</a:t>
            </a:r>
            <a:r>
              <a:rPr lang="en-US" altLang="zh-CN" dirty="0" err="1"/>
              <a:t>for_each</a:t>
            </a:r>
            <a:r>
              <a:rPr lang="zh-CN" altLang="en-US" dirty="0"/>
              <a:t>，将</a:t>
            </a:r>
            <a:r>
              <a:rPr lang="en-US" altLang="zh-CN" dirty="0"/>
              <a:t>sample</a:t>
            </a:r>
            <a:r>
              <a:rPr lang="zh-CN" altLang="en-US" dirty="0"/>
              <a:t>中的每个数</a:t>
            </a:r>
            <a:r>
              <a:rPr lang="en-US" altLang="zh-CN" dirty="0"/>
              <a:t>*2</a:t>
            </a:r>
            <a:r>
              <a:rPr lang="zh-CN" altLang="en-US" dirty="0"/>
              <a:t>，并打印</a:t>
            </a:r>
            <a:endParaRPr lang="en-US" altLang="zh-CN" dirty="0"/>
          </a:p>
          <a:p>
            <a:pPr marL="933540" lvl="1" indent="-457200"/>
            <a:r>
              <a:rPr lang="zh-CN" altLang="en-US" dirty="0"/>
              <a:t>使用</a:t>
            </a:r>
            <a:r>
              <a:rPr lang="en-US" altLang="zh-CN" dirty="0"/>
              <a:t>sort</a:t>
            </a:r>
            <a:r>
              <a:rPr lang="zh-CN" altLang="en-US" dirty="0"/>
              <a:t>将</a:t>
            </a:r>
            <a:r>
              <a:rPr lang="en-US" altLang="zh-CN" dirty="0" err="1"/>
              <a:t>newSample</a:t>
            </a:r>
            <a:r>
              <a:rPr lang="zh-CN" altLang="en-US" dirty="0"/>
              <a:t>排序并打印</a:t>
            </a:r>
            <a:endParaRPr lang="en-US" altLang="zh-CN" dirty="0"/>
          </a:p>
          <a:p>
            <a:pPr marL="476340" lvl="1" indent="0">
              <a:buNone/>
            </a:pPr>
            <a:endParaRPr lang="en-US" altLang="zh-CN" dirty="0"/>
          </a:p>
          <a:p>
            <a:pPr marL="342900" indent="-342900">
              <a:buFont typeface="+mj-lt"/>
              <a:buAutoNum type="arabicPeriod"/>
            </a:pPr>
            <a:r>
              <a:rPr lang="en-US" altLang="zh-CN" dirty="0"/>
              <a:t>*</a:t>
            </a:r>
            <a:r>
              <a:rPr lang="zh-CN" altLang="en-US" dirty="0"/>
              <a:t>定义一个结构体</a:t>
            </a:r>
            <a:endParaRPr lang="en-US" altLang="zh-CN" dirty="0"/>
          </a:p>
          <a:p>
            <a:pPr marL="476340" lvl="1" indent="0">
              <a:buNone/>
            </a:pPr>
            <a:r>
              <a:rPr lang="en-US" altLang="zh-CN" sz="1400" dirty="0" err="1"/>
              <a:t>struct</a:t>
            </a:r>
            <a:r>
              <a:rPr lang="en-US" altLang="zh-CN" sz="1400" dirty="0"/>
              <a:t> </a:t>
            </a:r>
            <a:r>
              <a:rPr lang="en-US" altLang="zh-CN" sz="1400" dirty="0" err="1"/>
              <a:t>SomeStruct</a:t>
            </a:r>
            <a:r>
              <a:rPr lang="en-US" altLang="zh-CN" sz="1400" dirty="0"/>
              <a:t> {</a:t>
            </a:r>
          </a:p>
          <a:p>
            <a:pPr marL="476340" lvl="1" indent="0">
              <a:buNone/>
            </a:pPr>
            <a:r>
              <a:rPr lang="en-US" altLang="zh-CN" sz="1400" dirty="0"/>
              <a:t>    </a:t>
            </a:r>
            <a:r>
              <a:rPr lang="en-US" altLang="zh-CN" sz="1400" dirty="0" err="1"/>
              <a:t>int</a:t>
            </a:r>
            <a:r>
              <a:rPr lang="en-US" altLang="zh-CN" sz="1400" dirty="0"/>
              <a:t> a;</a:t>
            </a:r>
          </a:p>
          <a:p>
            <a:pPr marL="476340" lvl="1" indent="0">
              <a:buNone/>
            </a:pPr>
            <a:r>
              <a:rPr lang="en-US" altLang="zh-CN" sz="1400" dirty="0"/>
              <a:t>    char b; </a:t>
            </a:r>
          </a:p>
          <a:p>
            <a:pPr marL="476340" lvl="1" indent="0">
              <a:buNone/>
            </a:pPr>
            <a:r>
              <a:rPr lang="en-US" altLang="zh-CN" sz="1400" dirty="0"/>
              <a:t>};</a:t>
            </a:r>
          </a:p>
          <a:p>
            <a:pPr marL="476340" lvl="1" indent="0">
              <a:buNone/>
            </a:pPr>
            <a:r>
              <a:rPr lang="en-US" altLang="zh-CN" sz="1400" dirty="0" err="1"/>
              <a:t>Std</a:t>
            </a:r>
            <a:r>
              <a:rPr lang="en-US" altLang="zh-CN" sz="1400" dirty="0"/>
              <a:t>::vector&lt;</a:t>
            </a:r>
            <a:r>
              <a:rPr lang="en-US" altLang="zh-CN" sz="1400" dirty="0" err="1"/>
              <a:t>SomeStruct</a:t>
            </a:r>
            <a:r>
              <a:rPr lang="en-US" altLang="zh-CN" sz="1400" dirty="0"/>
              <a:t>&gt; </a:t>
            </a:r>
            <a:r>
              <a:rPr lang="en-US" altLang="zh-CN" sz="1400" dirty="0" err="1"/>
              <a:t>someStruct</a:t>
            </a:r>
            <a:r>
              <a:rPr lang="en-US" altLang="zh-CN" sz="1400" dirty="0"/>
              <a:t>{ {10, 1}, {2, 3}, {1, 11} };</a:t>
            </a:r>
          </a:p>
          <a:p>
            <a:pPr marL="933540" lvl="1" indent="-457200"/>
            <a:r>
              <a:rPr lang="zh-CN" altLang="en-US" dirty="0"/>
              <a:t>使用</a:t>
            </a:r>
            <a:r>
              <a:rPr lang="en-US" altLang="zh-CN" dirty="0"/>
              <a:t>sort</a:t>
            </a:r>
            <a:r>
              <a:rPr lang="zh-CN" altLang="en-US" dirty="0"/>
              <a:t>对</a:t>
            </a:r>
            <a:r>
              <a:rPr lang="en-US" altLang="zh-CN" dirty="0" err="1"/>
              <a:t>someStruct</a:t>
            </a:r>
            <a:r>
              <a:rPr lang="zh-CN" altLang="en-US" dirty="0"/>
              <a:t>排序并打印</a:t>
            </a:r>
            <a:endParaRPr lang="en-US" altLang="zh-CN" dirty="0"/>
          </a:p>
        </p:txBody>
      </p:sp>
    </p:spTree>
    <p:extLst>
      <p:ext uri="{BB962C8B-B14F-4D97-AF65-F5344CB8AC3E}">
        <p14:creationId xmlns:p14="http://schemas.microsoft.com/office/powerpoint/2010/main" val="1645740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1187" y="1773610"/>
            <a:ext cx="11332800" cy="3384376"/>
          </a:xfrm>
        </p:spPr>
        <p:txBody>
          <a:bodyPr>
            <a:noAutofit/>
          </a:bodyPr>
          <a:lstStyle/>
          <a:p>
            <a:pPr>
              <a:lnSpc>
                <a:spcPct val="250000"/>
              </a:lnSpc>
            </a:pPr>
            <a:r>
              <a:rPr lang="zh-CN" altLang="en-US" dirty="0"/>
              <a:t>请使用标准库算法优化“面向对象程序设计”课程演练代码</a:t>
            </a:r>
            <a:endParaRPr lang="en-US" altLang="zh-CN" dirty="0"/>
          </a:p>
          <a:p>
            <a:pPr>
              <a:lnSpc>
                <a:spcPct val="250000"/>
              </a:lnSpc>
            </a:pPr>
            <a:r>
              <a:rPr lang="zh-CN" altLang="en-US" dirty="0"/>
              <a:t>已有测试用例可用于本次代码优化的质量保证</a:t>
            </a:r>
          </a:p>
        </p:txBody>
      </p:sp>
      <p:sp>
        <p:nvSpPr>
          <p:cNvPr id="3" name="Title 2"/>
          <p:cNvSpPr>
            <a:spLocks noGrp="1"/>
          </p:cNvSpPr>
          <p:nvPr>
            <p:ph type="title"/>
          </p:nvPr>
        </p:nvSpPr>
        <p:spPr/>
        <p:txBody>
          <a:bodyPr/>
          <a:lstStyle/>
          <a:p>
            <a:r>
              <a:rPr lang="zh-CN" altLang="en-US" dirty="0"/>
              <a:t>展示</a:t>
            </a:r>
          </a:p>
        </p:txBody>
      </p:sp>
    </p:spTree>
    <p:extLst>
      <p:ext uri="{BB962C8B-B14F-4D97-AF65-F5344CB8AC3E}">
        <p14:creationId xmlns:p14="http://schemas.microsoft.com/office/powerpoint/2010/main" val="2015188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1187" y="1773610"/>
            <a:ext cx="11332800" cy="3384376"/>
          </a:xfrm>
        </p:spPr>
        <p:txBody>
          <a:bodyPr>
            <a:noAutofit/>
          </a:bodyPr>
          <a:lstStyle/>
          <a:p>
            <a:pPr>
              <a:lnSpc>
                <a:spcPct val="250000"/>
              </a:lnSpc>
            </a:pPr>
            <a:r>
              <a:rPr lang="zh-CN" altLang="en-US" dirty="0"/>
              <a:t>通过学习及练习，理解标准库容器及算法，掌握容器及算法的使用方法</a:t>
            </a:r>
            <a:endParaRPr lang="en-US" altLang="zh-CN" dirty="0"/>
          </a:p>
        </p:txBody>
      </p:sp>
      <p:sp>
        <p:nvSpPr>
          <p:cNvPr id="3" name="Title 2"/>
          <p:cNvSpPr>
            <a:spLocks noGrp="1"/>
          </p:cNvSpPr>
          <p:nvPr>
            <p:ph type="title"/>
          </p:nvPr>
        </p:nvSpPr>
        <p:spPr/>
        <p:txBody>
          <a:bodyPr/>
          <a:lstStyle/>
          <a:p>
            <a:r>
              <a:rPr lang="zh-CN" altLang="en-US" dirty="0"/>
              <a:t>期望</a:t>
            </a:r>
          </a:p>
        </p:txBody>
      </p:sp>
    </p:spTree>
    <p:extLst>
      <p:ext uri="{BB962C8B-B14F-4D97-AF65-F5344CB8AC3E}">
        <p14:creationId xmlns:p14="http://schemas.microsoft.com/office/powerpoint/2010/main" val="384891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11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组件</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迭代器</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7</a:t>
            </a:fld>
            <a:endParaRPr lang="en-GB" altLang="zh-CN" dirty="0">
              <a:solidFill>
                <a:srgbClr val="000000"/>
              </a:solidFill>
            </a:endParaRPr>
          </a:p>
        </p:txBody>
      </p:sp>
      <p:sp>
        <p:nvSpPr>
          <p:cNvPr id="6" name="矩形 5"/>
          <p:cNvSpPr/>
          <p:nvPr/>
        </p:nvSpPr>
        <p:spPr>
          <a:xfrm>
            <a:off x="720000" y="1051200"/>
            <a:ext cx="9433048" cy="581057"/>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400" b="1" dirty="0">
                <a:latin typeface="+mn-ea"/>
                <a:ea typeface="+mn-ea"/>
              </a:rPr>
              <a:t>迭代器</a:t>
            </a:r>
            <a:r>
              <a:rPr lang="zh-CN" altLang="en-US" sz="2400" dirty="0">
                <a:latin typeface="+mn-ea"/>
                <a:ea typeface="+mn-ea"/>
              </a:rPr>
              <a:t>（</a:t>
            </a:r>
            <a:r>
              <a:rPr lang="en-US" altLang="zh-CN" sz="2400" dirty="0">
                <a:latin typeface="+mn-ea"/>
                <a:ea typeface="+mn-ea"/>
              </a:rPr>
              <a:t>iterator</a:t>
            </a:r>
            <a:r>
              <a:rPr lang="zh-CN" altLang="en-US" sz="2400" dirty="0">
                <a:latin typeface="+mn-ea"/>
                <a:ea typeface="+mn-ea"/>
              </a:rPr>
              <a:t>）</a:t>
            </a:r>
            <a:endParaRPr lang="en-US" altLang="zh-CN" sz="2400" dirty="0">
              <a:latin typeface="+mn-ea"/>
              <a:ea typeface="+mn-ea"/>
            </a:endParaRPr>
          </a:p>
        </p:txBody>
      </p:sp>
      <p:sp>
        <p:nvSpPr>
          <p:cNvPr id="3" name="矩形 2"/>
          <p:cNvSpPr/>
          <p:nvPr/>
        </p:nvSpPr>
        <p:spPr>
          <a:xfrm>
            <a:off x="1057027" y="1632257"/>
            <a:ext cx="6096000" cy="1754326"/>
          </a:xfrm>
          <a:prstGeom prst="rect">
            <a:avLst/>
          </a:prstGeom>
        </p:spPr>
        <p:txBody>
          <a:bodyPr>
            <a:spAutoFit/>
          </a:bodyPr>
          <a:lstStyle/>
          <a:p>
            <a:pPr marL="0" indent="0">
              <a:lnSpc>
                <a:spcPct val="150000"/>
              </a:lnSpc>
              <a:buNone/>
            </a:pPr>
            <a:r>
              <a:rPr lang="zh-CN" altLang="en-US" sz="2400" dirty="0">
                <a:latin typeface="+mn-ea"/>
                <a:ea typeface="+mn-ea"/>
              </a:rPr>
              <a:t>一种检查容器内元素并遍历元素的数据类型</a:t>
            </a:r>
            <a:endParaRPr lang="en-US" altLang="zh-CN" sz="2400" dirty="0">
              <a:latin typeface="+mn-ea"/>
              <a:ea typeface="+mn-ea"/>
            </a:endParaRPr>
          </a:p>
          <a:p>
            <a:pPr marL="0" indent="0">
              <a:lnSpc>
                <a:spcPct val="150000"/>
              </a:lnSpc>
              <a:buNone/>
            </a:pPr>
            <a:r>
              <a:rPr lang="zh-CN" altLang="en-US" sz="2400" dirty="0">
                <a:latin typeface="+mn-ea"/>
                <a:ea typeface="+mn-ea"/>
              </a:rPr>
              <a:t>标准库为每种容器定义了对应的迭代器类型</a:t>
            </a:r>
            <a:endParaRPr lang="en-US" altLang="zh-CN" sz="2400" dirty="0">
              <a:latin typeface="+mn-ea"/>
              <a:ea typeface="+mn-ea"/>
            </a:endParaRPr>
          </a:p>
          <a:p>
            <a:pPr marL="0" indent="0">
              <a:lnSpc>
                <a:spcPct val="150000"/>
              </a:lnSpc>
              <a:buNone/>
            </a:pPr>
            <a:r>
              <a:rPr lang="zh-CN" altLang="en-US" sz="2400" dirty="0">
                <a:latin typeface="+mn-ea"/>
                <a:ea typeface="+mn-ea"/>
              </a:rPr>
              <a:t>一个迭代器可指示容器中的某个特定位置</a:t>
            </a:r>
            <a:endParaRPr lang="en-US" altLang="zh-CN" sz="2400" dirty="0">
              <a:latin typeface="+mn-ea"/>
              <a:ea typeface="+mn-ea"/>
            </a:endParaRPr>
          </a:p>
        </p:txBody>
      </p:sp>
    </p:spTree>
    <p:extLst>
      <p:ext uri="{BB962C8B-B14F-4D97-AF65-F5344CB8AC3E}">
        <p14:creationId xmlns:p14="http://schemas.microsoft.com/office/powerpoint/2010/main" val="122698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组件</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迭代器</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8</a:t>
            </a:fld>
            <a:endParaRPr lang="en-GB" altLang="zh-CN">
              <a:solidFill>
                <a:srgbClr val="000000"/>
              </a:solidFill>
            </a:endParaRPr>
          </a:p>
        </p:txBody>
      </p:sp>
      <p:sp>
        <p:nvSpPr>
          <p:cNvPr id="5" name="文本框 4"/>
          <p:cNvSpPr txBox="1"/>
          <p:nvPr/>
        </p:nvSpPr>
        <p:spPr>
          <a:xfrm>
            <a:off x="720000" y="1051200"/>
            <a:ext cx="1762021"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b="1" dirty="0">
                <a:latin typeface="+mn-ea"/>
                <a:ea typeface="+mn-ea"/>
              </a:rPr>
              <a:t>基本操作</a:t>
            </a:r>
          </a:p>
        </p:txBody>
      </p:sp>
      <p:sp>
        <p:nvSpPr>
          <p:cNvPr id="7" name="矩形 6"/>
          <p:cNvSpPr/>
          <p:nvPr/>
        </p:nvSpPr>
        <p:spPr>
          <a:xfrm>
            <a:off x="985019" y="1702531"/>
            <a:ext cx="9649072" cy="2862322"/>
          </a:xfrm>
          <a:prstGeom prst="rect">
            <a:avLst/>
          </a:prstGeom>
        </p:spPr>
        <p:txBody>
          <a:bodyPr wrap="square">
            <a:spAutoFit/>
          </a:bodyPr>
          <a:lstStyle/>
          <a:p>
            <a:pPr>
              <a:lnSpc>
                <a:spcPct val="150000"/>
              </a:lnSpc>
            </a:pPr>
            <a:r>
              <a:rPr lang="en-US" altLang="zh-CN" sz="2000" dirty="0">
                <a:latin typeface="+mn-ea"/>
                <a:ea typeface="+mn-ea"/>
              </a:rPr>
              <a:t>begin</a:t>
            </a:r>
            <a:r>
              <a:rPr lang="zh-CN" altLang="en-US" sz="2000" dirty="0">
                <a:latin typeface="+mn-ea"/>
                <a:ea typeface="+mn-ea"/>
              </a:rPr>
              <a:t>：如果容器中存在元素，指向第一个元素</a:t>
            </a:r>
            <a:endParaRPr lang="en-US" altLang="zh-CN" sz="2000" dirty="0">
              <a:latin typeface="+mn-ea"/>
              <a:ea typeface="+mn-ea"/>
            </a:endParaRPr>
          </a:p>
          <a:p>
            <a:pPr>
              <a:lnSpc>
                <a:spcPct val="150000"/>
              </a:lnSpc>
            </a:pPr>
            <a:r>
              <a:rPr lang="en-US" altLang="zh-CN" sz="2000" dirty="0">
                <a:latin typeface="+mn-ea"/>
              </a:rPr>
              <a:t>end</a:t>
            </a:r>
            <a:r>
              <a:rPr lang="zh-CN" altLang="en-US" sz="2000" dirty="0">
                <a:latin typeface="+mn-ea"/>
              </a:rPr>
              <a:t>：</a:t>
            </a:r>
            <a:r>
              <a:rPr lang="zh-CN" altLang="en-US" sz="2000" dirty="0">
                <a:latin typeface="+mn-ea"/>
                <a:ea typeface="+mn-ea"/>
              </a:rPr>
              <a:t>指向容器中“最后一个元素的下一个”，表明它指向了一个不存在的元素</a:t>
            </a:r>
            <a:endParaRPr lang="en-US" altLang="zh-CN" sz="2000" dirty="0">
              <a:latin typeface="+mn-ea"/>
              <a:ea typeface="+mn-ea"/>
            </a:endParaRPr>
          </a:p>
          <a:p>
            <a:pPr>
              <a:lnSpc>
                <a:spcPct val="150000"/>
              </a:lnSpc>
            </a:pPr>
            <a:r>
              <a:rPr lang="en-US" altLang="zh-CN" sz="2000" dirty="0">
                <a:latin typeface="+mn-ea"/>
                <a:ea typeface="+mn-ea"/>
              </a:rPr>
              <a:t>Operator*</a:t>
            </a:r>
            <a:r>
              <a:rPr lang="zh-CN" altLang="en-US" sz="2000" dirty="0">
                <a:latin typeface="+mn-ea"/>
                <a:ea typeface="+mn-ea"/>
              </a:rPr>
              <a:t>：传回迭代器指向的当前元素值</a:t>
            </a:r>
            <a:endParaRPr lang="en-US" altLang="zh-CN" sz="2000" dirty="0">
              <a:latin typeface="+mn-ea"/>
              <a:ea typeface="+mn-ea"/>
            </a:endParaRPr>
          </a:p>
          <a:p>
            <a:pPr>
              <a:lnSpc>
                <a:spcPct val="150000"/>
              </a:lnSpc>
            </a:pPr>
            <a:r>
              <a:rPr lang="en-US" altLang="zh-CN" sz="2000" dirty="0">
                <a:latin typeface="+mn-ea"/>
                <a:ea typeface="+mn-ea"/>
              </a:rPr>
              <a:t>Operator++</a:t>
            </a:r>
            <a:r>
              <a:rPr lang="zh-CN" altLang="en-US" sz="2000" dirty="0">
                <a:latin typeface="+mn-ea"/>
                <a:ea typeface="+mn-ea"/>
              </a:rPr>
              <a:t>：将迭代器指向下一个元素</a:t>
            </a:r>
            <a:endParaRPr lang="en-US" altLang="zh-CN" sz="2000" dirty="0">
              <a:latin typeface="+mn-ea"/>
              <a:ea typeface="+mn-ea"/>
            </a:endParaRPr>
          </a:p>
          <a:p>
            <a:pPr>
              <a:lnSpc>
                <a:spcPct val="150000"/>
              </a:lnSpc>
            </a:pPr>
            <a:r>
              <a:rPr lang="en-US" altLang="zh-CN" sz="2000" dirty="0">
                <a:latin typeface="+mn-ea"/>
                <a:ea typeface="+mn-ea"/>
              </a:rPr>
              <a:t>Operator==</a:t>
            </a:r>
            <a:r>
              <a:rPr lang="zh-CN" altLang="en-US" sz="2000" dirty="0">
                <a:latin typeface="+mn-ea"/>
                <a:ea typeface="+mn-ea"/>
              </a:rPr>
              <a:t>和</a:t>
            </a:r>
            <a:r>
              <a:rPr lang="en-US" altLang="zh-CN" sz="2000" dirty="0">
                <a:latin typeface="+mn-ea"/>
                <a:ea typeface="+mn-ea"/>
              </a:rPr>
              <a:t>operator!=</a:t>
            </a:r>
            <a:r>
              <a:rPr lang="zh-CN" altLang="en-US" sz="2000" dirty="0">
                <a:latin typeface="+mn-ea"/>
                <a:ea typeface="+mn-ea"/>
              </a:rPr>
              <a:t>：比较</a:t>
            </a:r>
            <a:r>
              <a:rPr lang="en-US" altLang="zh-CN" sz="2000" dirty="0">
                <a:latin typeface="+mn-ea"/>
                <a:ea typeface="+mn-ea"/>
              </a:rPr>
              <a:t>2</a:t>
            </a:r>
            <a:r>
              <a:rPr lang="zh-CN" altLang="en-US" sz="2000" dirty="0">
                <a:latin typeface="+mn-ea"/>
                <a:ea typeface="+mn-ea"/>
              </a:rPr>
              <a:t>个迭代器是否指向同一元素</a:t>
            </a:r>
            <a:endParaRPr lang="en-US" altLang="zh-CN" sz="2000" dirty="0">
              <a:latin typeface="+mn-ea"/>
              <a:ea typeface="+mn-ea"/>
            </a:endParaRPr>
          </a:p>
          <a:p>
            <a:pPr>
              <a:lnSpc>
                <a:spcPct val="150000"/>
              </a:lnSpc>
            </a:pPr>
            <a:r>
              <a:rPr lang="en-US" altLang="zh-CN" sz="2000" dirty="0">
                <a:latin typeface="+mn-ea"/>
                <a:ea typeface="+mn-ea"/>
              </a:rPr>
              <a:t>Opertaor=</a:t>
            </a:r>
            <a:r>
              <a:rPr lang="zh-CN" altLang="en-US" sz="2000" dirty="0">
                <a:latin typeface="+mn-ea"/>
                <a:ea typeface="+mn-ea"/>
              </a:rPr>
              <a:t>：将迭代器赋值指向某个元素</a:t>
            </a:r>
          </a:p>
        </p:txBody>
      </p:sp>
    </p:spTree>
    <p:extLst>
      <p:ext uri="{BB962C8B-B14F-4D97-AF65-F5344CB8AC3E}">
        <p14:creationId xmlns:p14="http://schemas.microsoft.com/office/powerpoint/2010/main" val="2996160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solidFill>
                  <a:srgbClr val="FF0000"/>
                </a:solidFill>
                <a:latin typeface="微软雅黑" panose="020B0503020204020204" pitchFamily="34" charset="-122"/>
                <a:ea typeface="微软雅黑" panose="020B0503020204020204" pitchFamily="34" charset="-122"/>
              </a:rPr>
              <a:t>STL</a:t>
            </a:r>
            <a:r>
              <a:rPr lang="zh-CN" altLang="en-US" sz="4000" dirty="0">
                <a:solidFill>
                  <a:srgbClr val="FF0000"/>
                </a:solidFill>
                <a:latin typeface="微软雅黑" panose="020B0503020204020204" pitchFamily="34" charset="-122"/>
                <a:ea typeface="微软雅黑" panose="020B0503020204020204" pitchFamily="34" charset="-122"/>
              </a:rPr>
              <a:t>组件</a:t>
            </a:r>
            <a:r>
              <a:rPr lang="en-US" altLang="zh-CN" sz="4000" dirty="0">
                <a:solidFill>
                  <a:srgbClr val="FF0000"/>
                </a:solidFill>
                <a:latin typeface="微软雅黑" panose="020B0503020204020204" pitchFamily="34" charset="-122"/>
                <a:ea typeface="微软雅黑" panose="020B0503020204020204" pitchFamily="34" charset="-122"/>
              </a:rPr>
              <a:t>——</a:t>
            </a:r>
            <a:r>
              <a:rPr lang="zh-CN" altLang="en-US" sz="4000" dirty="0">
                <a:solidFill>
                  <a:srgbClr val="FF0000"/>
                </a:solidFill>
                <a:latin typeface="微软雅黑" panose="020B0503020204020204" pitchFamily="34" charset="-122"/>
                <a:ea typeface="微软雅黑" panose="020B0503020204020204" pitchFamily="34" charset="-122"/>
              </a:rPr>
              <a:t>容器</a:t>
            </a:r>
            <a:endParaRPr lang="zh-CN" altLang="en-US" dirty="0">
              <a:solidFill>
                <a:srgbClr val="FF0000"/>
              </a:solidFill>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9</a:t>
            </a:fld>
            <a:endParaRPr lang="en-GB" altLang="zh-CN">
              <a:solidFill>
                <a:srgbClr val="000000"/>
              </a:solidFill>
            </a:endParaRPr>
          </a:p>
        </p:txBody>
      </p:sp>
      <p:sp>
        <p:nvSpPr>
          <p:cNvPr id="6" name="矩形 5"/>
          <p:cNvSpPr/>
          <p:nvPr/>
        </p:nvSpPr>
        <p:spPr>
          <a:xfrm>
            <a:off x="720000" y="1053530"/>
            <a:ext cx="11068641" cy="175432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400" b="1" dirty="0">
                <a:latin typeface="+mn-ea"/>
                <a:ea typeface="+mn-ea"/>
              </a:rPr>
              <a:t>序列式容器（</a:t>
            </a:r>
            <a:r>
              <a:rPr lang="en-US" altLang="zh-CN" sz="2400" b="1" dirty="0">
                <a:latin typeface="+mn-ea"/>
                <a:ea typeface="+mn-ea"/>
              </a:rPr>
              <a:t>Sequence container</a:t>
            </a:r>
            <a:r>
              <a:rPr lang="zh-CN" altLang="en-US" sz="2400" b="1" dirty="0">
                <a:latin typeface="+mn-ea"/>
                <a:ea typeface="+mn-ea"/>
              </a:rPr>
              <a:t>）</a:t>
            </a:r>
            <a:endParaRPr lang="en-US" altLang="zh-CN" sz="2400" b="1" dirty="0">
              <a:latin typeface="+mn-ea"/>
              <a:ea typeface="+mn-ea"/>
            </a:endParaRPr>
          </a:p>
          <a:p>
            <a:pPr>
              <a:lnSpc>
                <a:spcPct val="150000"/>
              </a:lnSpc>
            </a:pPr>
            <a:r>
              <a:rPr lang="zh-CN" altLang="en-US" sz="2400" dirty="0">
                <a:latin typeface="+mn-ea"/>
                <a:ea typeface="+mn-ea"/>
              </a:rPr>
              <a:t>    一种有序集合，每个元素均有确切的位置（取决于插入的时机和地点），</a:t>
            </a:r>
            <a:endParaRPr lang="en-US" altLang="zh-CN" sz="2400" dirty="0">
              <a:latin typeface="+mn-ea"/>
              <a:ea typeface="+mn-ea"/>
            </a:endParaRPr>
          </a:p>
          <a:p>
            <a:pPr>
              <a:lnSpc>
                <a:spcPct val="150000"/>
              </a:lnSpc>
            </a:pPr>
            <a:r>
              <a:rPr lang="zh-CN" altLang="en-US" sz="2400" dirty="0">
                <a:latin typeface="+mn-ea"/>
                <a:ea typeface="+mn-ea"/>
              </a:rPr>
              <a:t>    与元素值无关</a:t>
            </a:r>
            <a:endParaRPr lang="en-US" altLang="zh-CN" sz="2400" dirty="0">
              <a:latin typeface="+mn-ea"/>
              <a:ea typeface="+mn-ea"/>
            </a:endParaRPr>
          </a:p>
        </p:txBody>
      </p:sp>
      <p:sp>
        <p:nvSpPr>
          <p:cNvPr id="7" name="矩形 6"/>
          <p:cNvSpPr/>
          <p:nvPr/>
        </p:nvSpPr>
        <p:spPr>
          <a:xfrm>
            <a:off x="720000" y="2978896"/>
            <a:ext cx="10960437" cy="1200329"/>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400" b="1" dirty="0">
                <a:latin typeface="+mn-ea"/>
                <a:ea typeface="+mn-ea"/>
              </a:rPr>
              <a:t>关联式容器（</a:t>
            </a:r>
            <a:r>
              <a:rPr lang="en-US" altLang="zh-CN" sz="2400" b="1" dirty="0">
                <a:latin typeface="+mn-ea"/>
                <a:ea typeface="+mn-ea"/>
              </a:rPr>
              <a:t>Associative container</a:t>
            </a:r>
            <a:r>
              <a:rPr lang="zh-CN" altLang="en-US" sz="2400" b="1" dirty="0">
                <a:latin typeface="+mn-ea"/>
                <a:ea typeface="+mn-ea"/>
              </a:rPr>
              <a:t>）</a:t>
            </a:r>
            <a:endParaRPr lang="en-US" altLang="zh-CN" sz="2400" b="1" dirty="0">
              <a:latin typeface="+mn-ea"/>
              <a:ea typeface="+mn-ea"/>
            </a:endParaRPr>
          </a:p>
          <a:p>
            <a:pPr marL="0" indent="0">
              <a:lnSpc>
                <a:spcPct val="150000"/>
              </a:lnSpc>
              <a:buNone/>
            </a:pPr>
            <a:r>
              <a:rPr lang="en-US" altLang="zh-CN" sz="2400" dirty="0">
                <a:latin typeface="+mn-ea"/>
                <a:ea typeface="+mn-ea"/>
              </a:rPr>
              <a:t>    </a:t>
            </a:r>
            <a:r>
              <a:rPr lang="zh-CN" altLang="en-US" sz="2400" dirty="0">
                <a:latin typeface="+mn-ea"/>
                <a:ea typeface="+mn-ea"/>
              </a:rPr>
              <a:t>一种已排序集合，元素位置取决于其值和给定的某种排序规则</a:t>
            </a:r>
          </a:p>
        </p:txBody>
      </p:sp>
    </p:spTree>
    <p:extLst>
      <p:ext uri="{BB962C8B-B14F-4D97-AF65-F5344CB8AC3E}">
        <p14:creationId xmlns:p14="http://schemas.microsoft.com/office/powerpoint/2010/main" val="293025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72"/>
</p:tagLst>
</file>

<file path=ppt/tags/tag2.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3.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4.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5.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6.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7.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heme/theme1.xml><?xml version="1.0" encoding="utf-8"?>
<a:theme xmlns:a="http://schemas.openxmlformats.org/drawingml/2006/main" name="3_Building a better connected world">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中">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989E5C9A-F0E1-47F0-906A-8613D99E0D56}"/>
    </a:ext>
  </a:extLst>
</a:theme>
</file>

<file path=ppt/theme/theme2.xml><?xml version="1.0" encoding="utf-8"?>
<a:theme xmlns:a="http://schemas.openxmlformats.org/drawingml/2006/main" name="Contents">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BD2F447E-BF55-4D3F-ADC9-98065946D707}"/>
    </a:ext>
  </a:extLst>
</a:theme>
</file>

<file path=ppt/theme/theme3.xml><?xml version="1.0" encoding="utf-8"?>
<a:theme xmlns:a="http://schemas.openxmlformats.org/drawingml/2006/main" name="Body">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263E36B2-30FB-4C11-8E03-F89D949F676D}"/>
    </a:ext>
  </a:extLst>
</a:theme>
</file>

<file path=ppt/theme/theme4.xml><?xml version="1.0" encoding="utf-8"?>
<a:theme xmlns:a="http://schemas.openxmlformats.org/drawingml/2006/main" name="Thank You">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8C249EAC-393A-4F93-BF96-96B87BE3D75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Blank_全量版</Template>
  <TotalTime>8716</TotalTime>
  <Words>7771</Words>
  <Application>Microsoft Office PowerPoint</Application>
  <PresentationFormat>自定义</PresentationFormat>
  <Paragraphs>905</Paragraphs>
  <Slides>63</Slides>
  <Notes>48</Notes>
  <HiddenSlides>0</HiddenSlides>
  <MMClips>0</MMClips>
  <ScaleCrop>false</ScaleCrop>
  <HeadingPairs>
    <vt:vector size="6" baseType="variant">
      <vt:variant>
        <vt:lpstr>已用的字体</vt:lpstr>
      </vt:variant>
      <vt:variant>
        <vt:i4>15</vt:i4>
      </vt:variant>
      <vt:variant>
        <vt:lpstr>主题</vt:lpstr>
      </vt:variant>
      <vt:variant>
        <vt:i4>4</vt:i4>
      </vt:variant>
      <vt:variant>
        <vt:lpstr>幻灯片标题</vt:lpstr>
      </vt:variant>
      <vt:variant>
        <vt:i4>63</vt:i4>
      </vt:variant>
    </vt:vector>
  </HeadingPairs>
  <TitlesOfParts>
    <vt:vector size="82" baseType="lpstr">
      <vt:lpstr>FrutigerNext LT Bold</vt:lpstr>
      <vt:lpstr>FrutigerNext LT Light</vt:lpstr>
      <vt:lpstr>FrutigerNext LT Medium</vt:lpstr>
      <vt:lpstr>FrutigerNext LT Regular</vt:lpstr>
      <vt:lpstr>MS PGothic</vt:lpstr>
      <vt:lpstr>黑体</vt:lpstr>
      <vt:lpstr>华文细黑</vt:lpstr>
      <vt:lpstr>SimSun</vt:lpstr>
      <vt:lpstr>SimSun</vt:lpstr>
      <vt:lpstr>微软雅黑</vt:lpstr>
      <vt:lpstr>微软雅黑</vt:lpstr>
      <vt:lpstr>新宋体</vt:lpstr>
      <vt:lpstr>Arial</vt:lpstr>
      <vt:lpstr>Calibri</vt:lpstr>
      <vt:lpstr>Wingdings</vt:lpstr>
      <vt:lpstr>3_Building a better connected world</vt:lpstr>
      <vt:lpstr>Contents</vt:lpstr>
      <vt:lpstr>Body</vt:lpstr>
      <vt:lpstr>Thank You</vt:lpstr>
      <vt:lpstr>现代C++新特性             ---- STL(标准模板库)</vt:lpstr>
      <vt:lpstr>PowerPoint 演示文稿</vt:lpstr>
      <vt:lpstr>什么是STL</vt:lpstr>
      <vt:lpstr>为什么使用STL</vt:lpstr>
      <vt:lpstr>PowerPoint 演示文稿</vt:lpstr>
      <vt:lpstr>STL组件</vt:lpstr>
      <vt:lpstr>STL组件——迭代器</vt:lpstr>
      <vt:lpstr>STL组件——迭代器</vt:lpstr>
      <vt:lpstr>STL组件——容器</vt:lpstr>
      <vt:lpstr>STL容器——序列式容器</vt:lpstr>
      <vt:lpstr>STL序列式容器——vector</vt:lpstr>
      <vt:lpstr>STL序列式容器——vector</vt:lpstr>
      <vt:lpstr>STL序列式容器——vector</vt:lpstr>
      <vt:lpstr>STL序列式容器——vector</vt:lpstr>
      <vt:lpstr>STL序列式容器——vector</vt:lpstr>
      <vt:lpstr>STL序列式容器——vector</vt:lpstr>
      <vt:lpstr>STL序列式容器——vector</vt:lpstr>
      <vt:lpstr>STL序列式容器——vector</vt:lpstr>
      <vt:lpstr>STL组件——迭代器（再探）</vt:lpstr>
      <vt:lpstr>STL组件——迭代器（再探）</vt:lpstr>
      <vt:lpstr>STL组件——迭代器（再探）</vt:lpstr>
      <vt:lpstr>STL容器——序列式容器</vt:lpstr>
      <vt:lpstr>STL序列式容器——list</vt:lpstr>
      <vt:lpstr>STL序列式容器——list</vt:lpstr>
      <vt:lpstr>STL序列式容器——list</vt:lpstr>
      <vt:lpstr>STL序列式容器——list</vt:lpstr>
      <vt:lpstr>STL序列式容器——list</vt:lpstr>
      <vt:lpstr>练习时间</vt:lpstr>
      <vt:lpstr>练习</vt:lpstr>
      <vt:lpstr>分享互动</vt:lpstr>
      <vt:lpstr>STL容器——关联式容器</vt:lpstr>
      <vt:lpstr>STL关联式容器——map</vt:lpstr>
      <vt:lpstr>STL关联式容器——map</vt:lpstr>
      <vt:lpstr>STL关联式容器——map</vt:lpstr>
      <vt:lpstr>STL关联式容器——map</vt:lpstr>
      <vt:lpstr>STL关联式容器——map</vt:lpstr>
      <vt:lpstr>STL组件——关联式容器迭代器</vt:lpstr>
      <vt:lpstr>STL容器——关联式容器</vt:lpstr>
      <vt:lpstr>STL关联式容器——set</vt:lpstr>
      <vt:lpstr>STL关联式容器——set</vt:lpstr>
      <vt:lpstr>STL关联式容器——set</vt:lpstr>
      <vt:lpstr>STL关联式容器——set</vt:lpstr>
      <vt:lpstr>STL关联式容器——set</vt:lpstr>
      <vt:lpstr>STL关联式容器——数据结构</vt:lpstr>
      <vt:lpstr>练习</vt:lpstr>
      <vt:lpstr>STL容器——如何使用</vt:lpstr>
      <vt:lpstr>STL组件——Algorithm</vt:lpstr>
      <vt:lpstr>STL Algorithm——非更易型</vt:lpstr>
      <vt:lpstr>STL Algorithm——非更易型</vt:lpstr>
      <vt:lpstr>STL Algorithm——非更易型</vt:lpstr>
      <vt:lpstr>STL Algorithm——非更易型</vt:lpstr>
      <vt:lpstr>STL Algorithm——非更易型</vt:lpstr>
      <vt:lpstr>STL Algorithm——非更易型</vt:lpstr>
      <vt:lpstr>练习</vt:lpstr>
      <vt:lpstr>STL Algorithm——更易型</vt:lpstr>
      <vt:lpstr>STL Algorithm——更易型</vt:lpstr>
      <vt:lpstr>STL Algorithm——更易型</vt:lpstr>
      <vt:lpstr>STL Algorithm——更易型</vt:lpstr>
      <vt:lpstr>STL Algorithm——排序</vt:lpstr>
      <vt:lpstr>练习</vt:lpstr>
      <vt:lpstr>展示</vt:lpstr>
      <vt:lpstr>期望</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STL标准模板库</dc:title>
  <dc:creator>Lichunhua</dc:creator>
  <cp:lastModifiedBy>Lichunhua(ChunhuaLi,stfse)</cp:lastModifiedBy>
  <cp:revision>1</cp:revision>
  <dcterms:created xsi:type="dcterms:W3CDTF">2019-09-09T11:04:32Z</dcterms:created>
  <dcterms:modified xsi:type="dcterms:W3CDTF">2023-12-29T02:47:06Z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(3)tRVcHT4t+/AU+t66DyC1uhCDA22Ikbvq5sfkZXrRy+5DeRm/A7D1xsqXqNm+1G6Aq4El7C6E o4YpEhlRHoiEeAQ0FZK6Fz0Z+rxdlAUy8et7QXdO2B9slPtGoNaCNk9HQcYkDt/moE1vMNoH VS5rmEwaOwOqKjIR71+u09iEh7tJfW1NAADCHfBFKEETMm5YV6E3XdBVx9xyKg2hZtRO0ImB IuxrOx3KsbkSiCZV0nak5</vt:lpwstr>
  </property>
  <property fmtid="{D5CDD505-2E9C-101B-9397-08002B2CF9AE}" pid="3" name="_ms_pID_7253431">
    <vt:lpwstr>SVY3PRcAPPEfeB3wqecJ6vma8ANEyXwyzwEqqK5GtUdcz5UsMce eX71j7WH2iGCBqRFwST/AM0cVIJn0XHgTtN9vfku3zHindAq1Tpkb++774573xz2BVVyAZF0 BB6kF8WeblnKboNDlLhyLxmkfzsLepDtGjto9M2oS+4PzC5d+wbTptiGPEeh5eJm1Ah668bg Ot2i8ZdqoNJ/TiHLuIPvkIARg5vFRRTZ25WCLFVztT</vt:lpwstr>
  </property>
  <property fmtid="{D5CDD505-2E9C-101B-9397-08002B2CF9AE}" pid="4" name="_ms_pID_7253432">
    <vt:lpwstr>KgKxY8J0tAQ79wO0lk00vL4x4+JJKW SpPedKxXO9GXUqW+IKn+rEkwjyN6/YGLqcbRt9UINJriXgdvAKk=</vt:lpwstr>
  </property>
  <property fmtid="{D5CDD505-2E9C-101B-9397-08002B2CF9AE}" pid="5" name="_new_ms_pID_72543">
    <vt:lpwstr>(3)5dwlkgKe99GfHNs+dN+50bQ2+mXIpfUI8f6SlQLcPO6sbOtQ35WSFP4grkquwWXvZLt5Wn8i
5PRlgDPwICtdJ4OuYV9EwK2gqhAr6fwPv2SR2rZxE6CWqn+m74DwZ6ahVx+scRkzNph/BCtw
Dceb9o1GmWaAUiXmNDzX+ZB8hhB59fUpEz+VW4vqPZrF31wccJU1gLYJ6ruxcH0HPMDmVZJa
NUrMa6x7JbTz1X91Ta</vt:lpwstr>
  </property>
  <property fmtid="{D5CDD505-2E9C-101B-9397-08002B2CF9AE}" pid="6" name="_new_ms_pID_725431">
    <vt:lpwstr>l8M0mAfL0/sOT6+FeBL6/PdBiKHOPP2KYy8PWg1As0q3xBhhZwUZgm
638H75es9Q9tYhw+GmqeIokg+JFBlUALvsmbcG7vsXb9zmqy1qP8MXSa7CyAeUfD44zoXjaa
iWGE9TY96QSBRhVpuonXTus6OVZs5dT2yQlrtLHrM+k5yxig508KFL010vQgqX9mBzP4/Opg
hQezgZaQnquv8ZhsoLfhyDFJTugv4CPb9Vln</vt:lpwstr>
  </property>
  <property fmtid="{D5CDD505-2E9C-101B-9397-08002B2CF9AE}" pid="7" name="_new_ms_pID_725432">
    <vt:lpwstr>WfQwjzxJafcJP+QJrP+T/v8U9rw8WhP8BYJF
tGD5recu5JNexJ8MM7uDZrhak3V3zptd7k3a3Ow5NTAaCI2BVkyBCD+L6Welk7tvZWh2v3gF
</vt:lpwstr>
  </property>
  <property fmtid="{D5CDD505-2E9C-101B-9397-08002B2CF9AE}" pid="8" name="_2015_ms_pID_725343">
    <vt:lpwstr>(3)thhNr8pX1z/1tde5vivS2nO09Ovvpgc5HcoPnc9PrGAcyi14YAyDATPMC5JytW2qRlsZ434g
0h/Z5aI4GFYlkC3BaicYXx+Wh5b/5Ii5xvYNlxTz8HD22qsZl4FF06eo6iI39ccrFarHwGl+
fWfk6e2sJTiMpO5lwcyR1J5FRIx8VhApxFCHkI0kAhnuS3kn9iKSHDK8TmgAnruOsA/EKfig
eS2vOsAh78AWBPT6Ga</vt:lpwstr>
  </property>
  <property fmtid="{D5CDD505-2E9C-101B-9397-08002B2CF9AE}" pid="9" name="_2015_ms_pID_7253431">
    <vt:lpwstr>kkNHXRUK5l24KnUEJblGgU2OVvxDrRp07vm2Wb1OGBXYdTBuoGaOCz
Vftqlvk8b4Z5sUycihkZ/g2GBboEwF31Gr7i9QvZPo7QJtwyC+kCqKRnblJEcd4fOJ/tY5QN
M3AGMMwywQcRocSX6OPthS2BjFMsT/aHJoSj/Zro6i+yAN0bXFUAco8X6EkWS9mvE4AHowxH
Yum22p3PJiUcNYHnkdUjVJ2xFA+2fdJFTkPE</vt:lpwstr>
  </property>
  <property fmtid="{D5CDD505-2E9C-101B-9397-08002B2CF9AE}" pid="10" name="_2015_ms_pID_7253432">
    <vt:lpwstr>Hw==</vt:lpwstr>
  </property>
  <property fmtid="{D5CDD505-2E9C-101B-9397-08002B2CF9AE}" pid="11" name="_readonly">
    <vt:lpwstr/>
  </property>
  <property fmtid="{D5CDD505-2E9C-101B-9397-08002B2CF9AE}" pid="12" name="_change">
    <vt:lpwstr/>
  </property>
  <property fmtid="{D5CDD505-2E9C-101B-9397-08002B2CF9AE}" pid="13" name="_full-control">
    <vt:lpwstr/>
  </property>
  <property fmtid="{D5CDD505-2E9C-101B-9397-08002B2CF9AE}" pid="14" name="sflag">
    <vt:lpwstr>1576024371</vt:lpwstr>
  </property>
</Properties>
</file>